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62" r:id="rId3"/>
    <p:sldId id="264" r:id="rId4"/>
    <p:sldId id="263" r:id="rId5"/>
    <p:sldId id="260" r:id="rId6"/>
    <p:sldId id="257" r:id="rId7"/>
    <p:sldId id="261" r:id="rId8"/>
    <p:sldId id="278" r:id="rId9"/>
    <p:sldId id="279" r:id="rId10"/>
    <p:sldId id="280"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5" r:id="rId24"/>
    <p:sldId id="290" r:id="rId25"/>
    <p:sldId id="291" r:id="rId26"/>
    <p:sldId id="292" r:id="rId27"/>
    <p:sldId id="293" r:id="rId28"/>
    <p:sldId id="294" r:id="rId29"/>
    <p:sldId id="295" r:id="rId30"/>
    <p:sldId id="281" r:id="rId31"/>
    <p:sldId id="283" r:id="rId32"/>
    <p:sldId id="285" r:id="rId33"/>
    <p:sldId id="286" r:id="rId34"/>
    <p:sldId id="284" r:id="rId35"/>
    <p:sldId id="282" r:id="rId36"/>
    <p:sldId id="288" r:id="rId37"/>
    <p:sldId id="287" r:id="rId38"/>
    <p:sldId id="289" r:id="rId39"/>
    <p:sldId id="297" r:id="rId40"/>
    <p:sldId id="298" r:id="rId41"/>
    <p:sldId id="309" r:id="rId42"/>
    <p:sldId id="300" r:id="rId43"/>
    <p:sldId id="301" r:id="rId44"/>
    <p:sldId id="302" r:id="rId45"/>
    <p:sldId id="303" r:id="rId46"/>
    <p:sldId id="304" r:id="rId47"/>
    <p:sldId id="305" r:id="rId48"/>
    <p:sldId id="306" r:id="rId49"/>
    <p:sldId id="307" r:id="rId50"/>
    <p:sldId id="308" r:id="rId51"/>
    <p:sldId id="310" r:id="rId52"/>
    <p:sldId id="311" r:id="rId53"/>
    <p:sldId id="312" r:id="rId54"/>
    <p:sldId id="29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3043478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24188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64518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4103396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87930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2653629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1639111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124474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3582668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E109D16-7B37-45B1-A9FC-EB7FE00D8EDE}" type="datetimeFigureOut">
              <a:rPr lang="fr-FR" smtClean="0"/>
              <a:t>26/11/2021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2217066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E109D16-7B37-45B1-A9FC-EB7FE00D8EDE}" type="datetimeFigureOut">
              <a:rPr lang="fr-FR" smtClean="0"/>
              <a:t>26/11/2021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18375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E109D16-7B37-45B1-A9FC-EB7FE00D8EDE}" type="datetimeFigureOut">
              <a:rPr lang="fr-FR" smtClean="0"/>
              <a:t>26/11/2021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2957607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E109D16-7B37-45B1-A9FC-EB7FE00D8EDE}" type="datetimeFigureOut">
              <a:rPr lang="fr-FR" smtClean="0"/>
              <a:t>26/11/2021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159125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109D16-7B37-45B1-A9FC-EB7FE00D8EDE}" type="datetimeFigureOut">
              <a:rPr lang="fr-FR" smtClean="0"/>
              <a:t>26/11/2021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3453218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E109D16-7B37-45B1-A9FC-EB7FE00D8EDE}" type="datetimeFigureOut">
              <a:rPr lang="fr-FR" smtClean="0"/>
              <a:t>26/11/2021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1074543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E109D16-7B37-45B1-A9FC-EB7FE00D8EDE}" type="datetimeFigureOut">
              <a:rPr lang="fr-FR" smtClean="0"/>
              <a:t>26/11/2021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54FF030-8781-429E-93C7-99C05841513A}" type="slidenum">
              <a:rPr lang="fr-FR" smtClean="0"/>
              <a:t>‹N°›</a:t>
            </a:fld>
            <a:endParaRPr lang="fr-FR"/>
          </a:p>
        </p:txBody>
      </p:sp>
    </p:spTree>
    <p:extLst>
      <p:ext uri="{BB962C8B-B14F-4D97-AF65-F5344CB8AC3E}">
        <p14:creationId xmlns:p14="http://schemas.microsoft.com/office/powerpoint/2010/main" val="805655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109D16-7B37-45B1-A9FC-EB7FE00D8EDE}" type="datetimeFigureOut">
              <a:rPr lang="fr-FR" smtClean="0"/>
              <a:t>26/11/2021</a:t>
            </a:fld>
            <a:endParaRPr lang="f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4FF030-8781-429E-93C7-99C05841513A}" type="slidenum">
              <a:rPr lang="fr-FR" smtClean="0"/>
              <a:t>‹N°›</a:t>
            </a:fld>
            <a:endParaRPr lang="fr-FR"/>
          </a:p>
        </p:txBody>
      </p:sp>
    </p:spTree>
    <p:extLst>
      <p:ext uri="{BB962C8B-B14F-4D97-AF65-F5344CB8AC3E}">
        <p14:creationId xmlns:p14="http://schemas.microsoft.com/office/powerpoint/2010/main" val="354363399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E586E-6842-44B1-BF20-F1EA1F154930}"/>
              </a:ext>
            </a:extLst>
          </p:cNvPr>
          <p:cNvSpPr>
            <a:spLocks noGrp="1"/>
          </p:cNvSpPr>
          <p:nvPr>
            <p:ph type="ctrTitle"/>
          </p:nvPr>
        </p:nvSpPr>
        <p:spPr/>
        <p:txBody>
          <a:bodyPr/>
          <a:lstStyle/>
          <a:p>
            <a:r>
              <a:rPr lang="fr-FR" dirty="0"/>
              <a:t>Les Arbres Remarquables</a:t>
            </a:r>
          </a:p>
        </p:txBody>
      </p:sp>
      <p:sp>
        <p:nvSpPr>
          <p:cNvPr id="3" name="Sous-titre 2">
            <a:extLst>
              <a:ext uri="{FF2B5EF4-FFF2-40B4-BE49-F238E27FC236}">
                <a16:creationId xmlns:a16="http://schemas.microsoft.com/office/drawing/2014/main" id="{CBB4F06D-22EF-45FB-B7C8-6A3C6A41A364}"/>
              </a:ext>
            </a:extLst>
          </p:cNvPr>
          <p:cNvSpPr>
            <a:spLocks noGrp="1"/>
          </p:cNvSpPr>
          <p:nvPr>
            <p:ph type="subTitle" idx="1"/>
          </p:nvPr>
        </p:nvSpPr>
        <p:spPr/>
        <p:txBody>
          <a:bodyPr/>
          <a:lstStyle/>
          <a:p>
            <a:r>
              <a:rPr lang="fr-FR" dirty="0"/>
              <a:t>Analyse de données</a:t>
            </a:r>
          </a:p>
          <a:p>
            <a:endParaRPr lang="fr-FR" sz="1400" dirty="0"/>
          </a:p>
          <a:p>
            <a:r>
              <a:rPr lang="fr-FR" sz="1400"/>
              <a:t>Phong </a:t>
            </a:r>
            <a:r>
              <a:rPr lang="fr-FR" sz="1400" dirty="0"/>
              <a:t>Lan Jean-Julien</a:t>
            </a:r>
          </a:p>
        </p:txBody>
      </p:sp>
    </p:spTree>
    <p:extLst>
      <p:ext uri="{BB962C8B-B14F-4D97-AF65-F5344CB8AC3E}">
        <p14:creationId xmlns:p14="http://schemas.microsoft.com/office/powerpoint/2010/main" val="1033499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r>
              <a:rPr lang="fr-FR" dirty="0"/>
              <a:t>Analyse du Graphique des variables quantitatives</a:t>
            </a:r>
          </a:p>
        </p:txBody>
      </p:sp>
      <p:sp>
        <p:nvSpPr>
          <p:cNvPr id="7" name="ZoneTexte 6">
            <a:extLst>
              <a:ext uri="{FF2B5EF4-FFF2-40B4-BE49-F238E27FC236}">
                <a16:creationId xmlns:a16="http://schemas.microsoft.com/office/drawing/2014/main" id="{18E6FCA7-AD01-4FE7-A4F4-6BCC3B58B78E}"/>
              </a:ext>
            </a:extLst>
          </p:cNvPr>
          <p:cNvSpPr txBox="1"/>
          <p:nvPr/>
        </p:nvSpPr>
        <p:spPr>
          <a:xfrm>
            <a:off x="836936" y="1250582"/>
            <a:ext cx="10515080" cy="923330"/>
          </a:xfrm>
          <a:prstGeom prst="rect">
            <a:avLst/>
          </a:prstGeom>
          <a:noFill/>
        </p:spPr>
        <p:txBody>
          <a:bodyPr wrap="square" rtlCol="0">
            <a:spAutoFit/>
          </a:bodyPr>
          <a:lstStyle/>
          <a:p>
            <a:r>
              <a:rPr lang="fr-FR" u="sng" dirty="0"/>
              <a:t>Corrélation entre les variables Circonférence, Hauteur et Longévité</a:t>
            </a:r>
          </a:p>
          <a:p>
            <a:pPr marL="285750" indent="-285750">
              <a:buFont typeface="Wingdings" panose="05000000000000000000" pitchFamily="2" charset="2"/>
              <a:buChar char="Ø"/>
            </a:pPr>
            <a:r>
              <a:rPr lang="fr-FR" dirty="0"/>
              <a:t>Le sens commun souhaiterait que plus un arbre remarquable soit âgé et plus il soit imposant, c’est-à-dire que sa circonférence et sa hauteur soit élevées. Vérifions ses hypothèses.</a:t>
            </a:r>
          </a:p>
        </p:txBody>
      </p:sp>
      <p:sp>
        <p:nvSpPr>
          <p:cNvPr id="40" name="ZoneTexte 39">
            <a:extLst>
              <a:ext uri="{FF2B5EF4-FFF2-40B4-BE49-F238E27FC236}">
                <a16:creationId xmlns:a16="http://schemas.microsoft.com/office/drawing/2014/main" id="{0BF99151-C006-4AA5-A42B-3F18C021CFF3}"/>
              </a:ext>
            </a:extLst>
          </p:cNvPr>
          <p:cNvSpPr txBox="1"/>
          <p:nvPr/>
        </p:nvSpPr>
        <p:spPr>
          <a:xfrm>
            <a:off x="5920882" y="2172885"/>
            <a:ext cx="5643029" cy="2585323"/>
          </a:xfrm>
          <a:prstGeom prst="rect">
            <a:avLst/>
          </a:prstGeom>
          <a:noFill/>
        </p:spPr>
        <p:txBody>
          <a:bodyPr wrap="square" rtlCol="0">
            <a:spAutoFit/>
          </a:bodyPr>
          <a:lstStyle/>
          <a:p>
            <a:pPr marL="285750" indent="-285750">
              <a:buFont typeface="Wingdings" panose="05000000000000000000" pitchFamily="2" charset="2"/>
              <a:buChar char="Ø"/>
            </a:pPr>
            <a:r>
              <a:rPr lang="fr-FR" sz="1600" u="sng" dirty="0"/>
              <a:t>Corrélation entre la hauteur et la longévité</a:t>
            </a:r>
          </a:p>
          <a:p>
            <a:r>
              <a:rPr lang="fr-FR" sz="1600" dirty="0"/>
              <a:t>La p-valeur est strictement supérieure à 5% on accepte l’hypothèse d’absence significative de corrélation entre les deux variables au seuil 0.95. Cette absence contraire au sens commun peut s’expliquer par un échantillon peu représentatif puisque l’on observe que les arbres remarquables. Ce qui peut témoigner aussi de la diversité des arbres remarquables âgés qui ne sont pas seulement caractérisés par une hauteur importante.</a:t>
            </a:r>
            <a:endParaRPr lang="fr-FR" dirty="0"/>
          </a:p>
          <a:p>
            <a:endParaRPr lang="fr-FR" dirty="0"/>
          </a:p>
        </p:txBody>
      </p:sp>
      <p:pic>
        <p:nvPicPr>
          <p:cNvPr id="3" name="Image 2">
            <a:extLst>
              <a:ext uri="{FF2B5EF4-FFF2-40B4-BE49-F238E27FC236}">
                <a16:creationId xmlns:a16="http://schemas.microsoft.com/office/drawing/2014/main" id="{C7058637-EC2C-4A5E-9039-A57B8B0821A3}"/>
              </a:ext>
            </a:extLst>
          </p:cNvPr>
          <p:cNvPicPr>
            <a:picLocks noChangeAspect="1"/>
          </p:cNvPicPr>
          <p:nvPr/>
        </p:nvPicPr>
        <p:blipFill>
          <a:blip r:embed="rId2"/>
          <a:stretch>
            <a:fillRect/>
          </a:stretch>
        </p:blipFill>
        <p:spPr>
          <a:xfrm>
            <a:off x="1145917" y="2298700"/>
            <a:ext cx="4629150" cy="1714500"/>
          </a:xfrm>
          <a:prstGeom prst="rect">
            <a:avLst/>
          </a:prstGeom>
        </p:spPr>
      </p:pic>
    </p:spTree>
    <p:extLst>
      <p:ext uri="{BB962C8B-B14F-4D97-AF65-F5344CB8AC3E}">
        <p14:creationId xmlns:p14="http://schemas.microsoft.com/office/powerpoint/2010/main" val="328405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r>
              <a:rPr lang="fr-FR" dirty="0"/>
              <a:t>Analyse du Graphique des variables qualitatives</a:t>
            </a:r>
          </a:p>
        </p:txBody>
      </p:sp>
      <p:sp>
        <p:nvSpPr>
          <p:cNvPr id="7" name="ZoneTexte 6">
            <a:extLst>
              <a:ext uri="{FF2B5EF4-FFF2-40B4-BE49-F238E27FC236}">
                <a16:creationId xmlns:a16="http://schemas.microsoft.com/office/drawing/2014/main" id="{18E6FCA7-AD01-4FE7-A4F4-6BCC3B58B78E}"/>
              </a:ext>
            </a:extLst>
          </p:cNvPr>
          <p:cNvSpPr txBox="1"/>
          <p:nvPr/>
        </p:nvSpPr>
        <p:spPr>
          <a:xfrm>
            <a:off x="3853925" y="1591854"/>
            <a:ext cx="7276182" cy="2031325"/>
          </a:xfrm>
          <a:prstGeom prst="rect">
            <a:avLst/>
          </a:prstGeom>
          <a:noFill/>
        </p:spPr>
        <p:txBody>
          <a:bodyPr wrap="square" rtlCol="0">
            <a:spAutoFit/>
          </a:bodyPr>
          <a:lstStyle/>
          <a:p>
            <a:r>
              <a:rPr lang="fr-FR" u="sng" dirty="0"/>
              <a:t>Interprétation</a:t>
            </a:r>
          </a:p>
          <a:p>
            <a:pPr marL="285750" indent="-285750">
              <a:buFont typeface="Wingdings" panose="05000000000000000000" pitchFamily="2" charset="2"/>
              <a:buChar char="Ø"/>
            </a:pPr>
            <a:r>
              <a:rPr lang="fr-FR" dirty="0"/>
              <a:t>On observe que plus on se dirige vers le haut du 2</a:t>
            </a:r>
            <a:r>
              <a:rPr lang="fr-FR" baseline="30000" dirty="0"/>
              <a:t>e</a:t>
            </a:r>
            <a:r>
              <a:rPr lang="fr-FR" dirty="0"/>
              <a:t> axe (axe vertical), et plus la qualité de l’air s’améliore. Le 2</a:t>
            </a:r>
            <a:r>
              <a:rPr lang="fr-FR" baseline="30000" dirty="0"/>
              <a:t>e</a:t>
            </a:r>
            <a:r>
              <a:rPr lang="fr-FR" dirty="0"/>
              <a:t>  axe peut représenter, la mesure de l’impact de l’arbre remarquable sur la qualité de l’air. Plus les individus (arbres remarquables) se dirigent vers le haut du 2</a:t>
            </a:r>
            <a:r>
              <a:rPr lang="fr-FR" baseline="30000" dirty="0"/>
              <a:t>e</a:t>
            </a:r>
            <a:r>
              <a:rPr lang="fr-FR" dirty="0"/>
              <a:t> axe, plus ils sont situés dans des zones où la qualité de l’air s’améliore.</a:t>
            </a:r>
          </a:p>
        </p:txBody>
      </p:sp>
      <p:pic>
        <p:nvPicPr>
          <p:cNvPr id="6" name="Image 5">
            <a:extLst>
              <a:ext uri="{FF2B5EF4-FFF2-40B4-BE49-F238E27FC236}">
                <a16:creationId xmlns:a16="http://schemas.microsoft.com/office/drawing/2014/main" id="{519E310C-D9A9-4D53-AE69-BCFD0D452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00" y="1109304"/>
            <a:ext cx="2838846" cy="5144218"/>
          </a:xfrm>
          <a:prstGeom prst="rect">
            <a:avLst/>
          </a:prstGeom>
        </p:spPr>
      </p:pic>
    </p:spTree>
    <p:extLst>
      <p:ext uri="{BB962C8B-B14F-4D97-AF65-F5344CB8AC3E}">
        <p14:creationId xmlns:p14="http://schemas.microsoft.com/office/powerpoint/2010/main" val="2920832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r>
              <a:rPr lang="fr-FR" sz="2000" dirty="0"/>
              <a:t>Analyse du Graphique des individus et des modalités</a:t>
            </a:r>
          </a:p>
        </p:txBody>
      </p:sp>
      <p:sp>
        <p:nvSpPr>
          <p:cNvPr id="7" name="ZoneTexte 6">
            <a:extLst>
              <a:ext uri="{FF2B5EF4-FFF2-40B4-BE49-F238E27FC236}">
                <a16:creationId xmlns:a16="http://schemas.microsoft.com/office/drawing/2014/main" id="{18E6FCA7-AD01-4FE7-A4F4-6BCC3B58B78E}"/>
              </a:ext>
            </a:extLst>
          </p:cNvPr>
          <p:cNvSpPr txBox="1"/>
          <p:nvPr/>
        </p:nvSpPr>
        <p:spPr>
          <a:xfrm>
            <a:off x="757251" y="1281360"/>
            <a:ext cx="10380430" cy="4801314"/>
          </a:xfrm>
          <a:prstGeom prst="rect">
            <a:avLst/>
          </a:prstGeom>
          <a:noFill/>
        </p:spPr>
        <p:txBody>
          <a:bodyPr wrap="square" rtlCol="0">
            <a:spAutoFit/>
          </a:bodyPr>
          <a:lstStyle/>
          <a:p>
            <a:r>
              <a:rPr lang="fr-FR" u="sng" dirty="0"/>
              <a:t>Interprétation du graphique des individus et des modalités</a:t>
            </a:r>
          </a:p>
          <a:p>
            <a:pPr marL="285750" indent="-285750">
              <a:buFont typeface="Wingdings" panose="05000000000000000000" pitchFamily="2" charset="2"/>
              <a:buChar char="Ø"/>
            </a:pPr>
            <a:r>
              <a:rPr lang="fr-FR" dirty="0"/>
              <a:t>Si nous reprenons le graphique des individus et des modalités, en s’aidant des interprétations précédentes, on peut s’apercevoir qu’il y a plus d’individus situés dans une zone où la qualité de l’air est dégradée répartis à gauche du premier axe. On peut interpréter que globalement, les zones où se situent les arbres remarquables moins imposants sont exposés à une qualité de l’air améliorée.</a:t>
            </a:r>
          </a:p>
          <a:p>
            <a:r>
              <a:rPr lang="fr-FR" dirty="0"/>
              <a:t> </a:t>
            </a:r>
          </a:p>
          <a:p>
            <a:pPr marL="285750" indent="-285750">
              <a:buFont typeface="Wingdings" panose="05000000000000000000" pitchFamily="2" charset="2"/>
              <a:buChar char="Ø"/>
            </a:pPr>
            <a:r>
              <a:rPr lang="fr-FR" dirty="0"/>
              <a:t>De même, on observe qu’il y a une répartition légèrement plus importante d’individus situés dans une zone où la qualité de l’air est mauvaise à droite du premier axe. On peut interpréter paradoxalement et que contrairement à une idée commune, les zones où se situent les arbres remarquables imposants sont davantage exposés à une qualité de l’air plus mauvaise.</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On ne peut pas conclure quant à l’incidence de l’âge de l’arbre remarquable sur sa circonférence et sa hauteur, et donc en tirer une hypothétique implication de l’âge de l’arbre remarquable sur la qualité de l’air.</a:t>
            </a:r>
          </a:p>
          <a:p>
            <a:pPr marL="285750" indent="-285750">
              <a:buFont typeface="Wingdings" panose="05000000000000000000" pitchFamily="2" charset="2"/>
              <a:buChar char="Ø"/>
            </a:pPr>
            <a:endParaRPr lang="fr-FR" u="sng" dirty="0"/>
          </a:p>
          <a:p>
            <a:pPr marL="285750" indent="-285750">
              <a:buFont typeface="Wingdings" panose="05000000000000000000" pitchFamily="2" charset="2"/>
              <a:buChar char="Ø"/>
            </a:pPr>
            <a:endParaRPr lang="fr-FR" u="sng" dirty="0"/>
          </a:p>
        </p:txBody>
      </p:sp>
    </p:spTree>
    <p:extLst>
      <p:ext uri="{BB962C8B-B14F-4D97-AF65-F5344CB8AC3E}">
        <p14:creationId xmlns:p14="http://schemas.microsoft.com/office/powerpoint/2010/main" val="4194447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dégradée</a:t>
            </a:r>
          </a:p>
        </p:txBody>
      </p:sp>
      <p:pic>
        <p:nvPicPr>
          <p:cNvPr id="6" name="Image 5" descr="Une image contenant texte&#10;&#10;Description générée automatiquement">
            <a:extLst>
              <a:ext uri="{FF2B5EF4-FFF2-40B4-BE49-F238E27FC236}">
                <a16:creationId xmlns:a16="http://schemas.microsoft.com/office/drawing/2014/main" id="{C1BBCE00-3798-4750-B67F-49DF21077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799" y="1150816"/>
            <a:ext cx="6230219" cy="1428949"/>
          </a:xfrm>
          <a:prstGeom prst="rect">
            <a:avLst/>
          </a:prstGeom>
        </p:spPr>
      </p:pic>
      <p:sp>
        <p:nvSpPr>
          <p:cNvPr id="8" name="ZoneTexte 7">
            <a:extLst>
              <a:ext uri="{FF2B5EF4-FFF2-40B4-BE49-F238E27FC236}">
                <a16:creationId xmlns:a16="http://schemas.microsoft.com/office/drawing/2014/main" id="{C5DC02FA-87B9-40D5-9ACD-B0106B339D9E}"/>
              </a:ext>
            </a:extLst>
          </p:cNvPr>
          <p:cNvSpPr txBox="1"/>
          <p:nvPr/>
        </p:nvSpPr>
        <p:spPr>
          <a:xfrm>
            <a:off x="762000" y="2793762"/>
            <a:ext cx="10277475" cy="1200329"/>
          </a:xfrm>
          <a:prstGeom prst="rect">
            <a:avLst/>
          </a:prstGeom>
          <a:noFill/>
        </p:spPr>
        <p:txBody>
          <a:bodyPr wrap="square" rtlCol="0">
            <a:spAutoFit/>
          </a:bodyPr>
          <a:lstStyle/>
          <a:p>
            <a:r>
              <a:rPr lang="fr-FR" dirty="0"/>
              <a:t>Les individus les mieux représentés pour une qualité de l’air dégradée sur l’axe 2 selon leur caractéristiques (Circonférence et Hauteur) sont les individus 34, 133, 104, 86, 61 et 72. Par ailleurs, leur contribution à l’axe 2 est de  7,2% pour un effectif de 3,3% de l’effectif total.</a:t>
            </a:r>
          </a:p>
          <a:p>
            <a:endParaRPr lang="fr-FR" dirty="0"/>
          </a:p>
        </p:txBody>
      </p:sp>
      <p:sp>
        <p:nvSpPr>
          <p:cNvPr id="11" name="ZoneTexte 10">
            <a:extLst>
              <a:ext uri="{FF2B5EF4-FFF2-40B4-BE49-F238E27FC236}">
                <a16:creationId xmlns:a16="http://schemas.microsoft.com/office/drawing/2014/main" id="{78148B32-820F-4759-9ED6-F4F11A646B7C}"/>
              </a:ext>
            </a:extLst>
          </p:cNvPr>
          <p:cNvSpPr txBox="1"/>
          <p:nvPr/>
        </p:nvSpPr>
        <p:spPr>
          <a:xfrm>
            <a:off x="757251" y="4474151"/>
            <a:ext cx="10363200" cy="1754326"/>
          </a:xfrm>
          <a:prstGeom prst="rect">
            <a:avLst/>
          </a:prstGeom>
          <a:noFill/>
        </p:spPr>
        <p:txBody>
          <a:bodyPr wrap="square" rtlCol="0">
            <a:spAutoFit/>
          </a:bodyPr>
          <a:lstStyle/>
          <a:p>
            <a:endParaRPr lang="fr-FR" dirty="0"/>
          </a:p>
          <a:p>
            <a:r>
              <a:rPr lang="fr-FR" dirty="0"/>
              <a:t>La moyenne de leur circonférence est de 5,9 m, celle de leur hauteur est de 32,9 m et celle de leur âge de 205 ans. Ce sont donc des arbres remarquables très imposants comparés à l’ensemble des arbres remarquables de Paris dont la circonférence moyenne s’élève à 2,9 m et la hauteur moyenne à 19 m mais relativement jeunes par rapport à l’ensemble du groupe dont la moyenne d’âge est de 240 ans.</a:t>
            </a:r>
          </a:p>
        </p:txBody>
      </p:sp>
      <p:pic>
        <p:nvPicPr>
          <p:cNvPr id="27" name="Image 26">
            <a:extLst>
              <a:ext uri="{FF2B5EF4-FFF2-40B4-BE49-F238E27FC236}">
                <a16:creationId xmlns:a16="http://schemas.microsoft.com/office/drawing/2014/main" id="{B6C88302-47A7-4B70-8FED-0195CF853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12" y="2293975"/>
            <a:ext cx="1762371" cy="285790"/>
          </a:xfrm>
          <a:prstGeom prst="rect">
            <a:avLst/>
          </a:prstGeom>
        </p:spPr>
      </p:pic>
      <p:pic>
        <p:nvPicPr>
          <p:cNvPr id="40" name="Image 39">
            <a:extLst>
              <a:ext uri="{FF2B5EF4-FFF2-40B4-BE49-F238E27FC236}">
                <a16:creationId xmlns:a16="http://schemas.microsoft.com/office/drawing/2014/main" id="{58CDFF93-CB88-439B-ACA6-B388A04466AD}"/>
              </a:ext>
            </a:extLst>
          </p:cNvPr>
          <p:cNvPicPr>
            <a:picLocks noChangeAspect="1"/>
          </p:cNvPicPr>
          <p:nvPr/>
        </p:nvPicPr>
        <p:blipFill>
          <a:blip r:embed="rId4"/>
          <a:stretch>
            <a:fillRect/>
          </a:stretch>
        </p:blipFill>
        <p:spPr>
          <a:xfrm>
            <a:off x="836812" y="3903473"/>
            <a:ext cx="971550" cy="733425"/>
          </a:xfrm>
          <a:prstGeom prst="rect">
            <a:avLst/>
          </a:prstGeom>
        </p:spPr>
      </p:pic>
      <p:pic>
        <p:nvPicPr>
          <p:cNvPr id="45" name="Image 44">
            <a:extLst>
              <a:ext uri="{FF2B5EF4-FFF2-40B4-BE49-F238E27FC236}">
                <a16:creationId xmlns:a16="http://schemas.microsoft.com/office/drawing/2014/main" id="{BF87C6E0-52C8-46F4-A750-276012A7C797}"/>
              </a:ext>
            </a:extLst>
          </p:cNvPr>
          <p:cNvPicPr>
            <a:picLocks noChangeAspect="1"/>
          </p:cNvPicPr>
          <p:nvPr/>
        </p:nvPicPr>
        <p:blipFill>
          <a:blip r:embed="rId5"/>
          <a:stretch>
            <a:fillRect/>
          </a:stretch>
        </p:blipFill>
        <p:spPr>
          <a:xfrm>
            <a:off x="1962621" y="3784225"/>
            <a:ext cx="933450" cy="847725"/>
          </a:xfrm>
          <a:prstGeom prst="rect">
            <a:avLst/>
          </a:prstGeom>
        </p:spPr>
      </p:pic>
    </p:spTree>
    <p:extLst>
      <p:ext uri="{BB962C8B-B14F-4D97-AF65-F5344CB8AC3E}">
        <p14:creationId xmlns:p14="http://schemas.microsoft.com/office/powerpoint/2010/main" val="2525186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dégradée</a:t>
            </a:r>
          </a:p>
        </p:txBody>
      </p:sp>
      <p:sp>
        <p:nvSpPr>
          <p:cNvPr id="8" name="ZoneTexte 7">
            <a:extLst>
              <a:ext uri="{FF2B5EF4-FFF2-40B4-BE49-F238E27FC236}">
                <a16:creationId xmlns:a16="http://schemas.microsoft.com/office/drawing/2014/main" id="{C5DC02FA-87B9-40D5-9ACD-B0106B339D9E}"/>
              </a:ext>
            </a:extLst>
          </p:cNvPr>
          <p:cNvSpPr txBox="1"/>
          <p:nvPr/>
        </p:nvSpPr>
        <p:spPr>
          <a:xfrm>
            <a:off x="658350" y="1252513"/>
            <a:ext cx="10277475" cy="4801314"/>
          </a:xfrm>
          <a:prstGeom prst="rect">
            <a:avLst/>
          </a:prstGeom>
          <a:noFill/>
        </p:spPr>
        <p:txBody>
          <a:bodyPr wrap="square" rtlCol="0">
            <a:spAutoFit/>
          </a:bodyPr>
          <a:lstStyle/>
          <a:p>
            <a:pPr marL="285750" indent="-285750">
              <a:buFont typeface="Wingdings" panose="05000000000000000000" pitchFamily="2" charset="2"/>
              <a:buChar char="Ø"/>
            </a:pPr>
            <a:r>
              <a:rPr lang="fr-FR" dirty="0"/>
              <a:t>Nous pouvons donc émettre une hypothèse:</a:t>
            </a:r>
          </a:p>
          <a:p>
            <a:pPr marL="285750" indent="-285750">
              <a:buFont typeface="Courier New" panose="02070309020205020404" pitchFamily="49" charset="0"/>
              <a:buChar char="o"/>
            </a:pPr>
            <a:r>
              <a:rPr lang="fr-FR" dirty="0"/>
              <a:t>Sous la condition que l’arbre remarquable ait un impact sur la qualité de l’air, plus ses mensurations sont imposantes, et plus il a un impact positif sur la qualité de l’air.</a:t>
            </a:r>
          </a:p>
          <a:p>
            <a:pPr marL="285750" indent="-285750">
              <a:buFont typeface="Courier New" panose="02070309020205020404" pitchFamily="49" charset="0"/>
              <a:buChar char="o"/>
            </a:pPr>
            <a:endParaRPr lang="fr-FR" dirty="0"/>
          </a:p>
          <a:p>
            <a:pPr marL="285750" indent="-285750">
              <a:buFont typeface="Wingdings" panose="05000000000000000000" pitchFamily="2" charset="2"/>
              <a:buChar char="Ø"/>
            </a:pPr>
            <a:r>
              <a:rPr lang="fr-FR" dirty="0"/>
              <a:t>Regardons en détails les caractéristiques des individus les mieux représentés sur l’axe 2.</a:t>
            </a:r>
          </a:p>
          <a:p>
            <a:pPr marL="285750" indent="-285750">
              <a:buFont typeface="Courier New" panose="02070309020205020404" pitchFamily="49" charset="0"/>
              <a:buChar char="o"/>
            </a:pPr>
            <a:r>
              <a:rPr lang="fr-FR" dirty="0"/>
              <a:t>Individu 34</a:t>
            </a:r>
          </a:p>
          <a:p>
            <a:endParaRPr lang="fr-FR" dirty="0"/>
          </a:p>
          <a:p>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Courier New" panose="02070309020205020404" pitchFamily="49" charset="0"/>
              <a:buChar char="o"/>
            </a:pPr>
            <a:r>
              <a:rPr lang="fr-FR" dirty="0"/>
              <a:t>Individu 133</a:t>
            </a:r>
          </a:p>
          <a:p>
            <a:pPr marL="285750" indent="-285750">
              <a:buFont typeface="Courier New" panose="02070309020205020404" pitchFamily="49" charset="0"/>
              <a:buChar char="o"/>
            </a:pPr>
            <a:endParaRPr lang="fr-FR" dirty="0"/>
          </a:p>
          <a:p>
            <a:endParaRPr lang="fr-FR" dirty="0"/>
          </a:p>
          <a:p>
            <a:endParaRPr lang="fr-FR" dirty="0"/>
          </a:p>
          <a:p>
            <a:endParaRPr lang="fr-FR" dirty="0"/>
          </a:p>
          <a:p>
            <a:endParaRPr lang="fr-FR" dirty="0"/>
          </a:p>
        </p:txBody>
      </p:sp>
      <p:pic>
        <p:nvPicPr>
          <p:cNvPr id="3" name="Image 2">
            <a:extLst>
              <a:ext uri="{FF2B5EF4-FFF2-40B4-BE49-F238E27FC236}">
                <a16:creationId xmlns:a16="http://schemas.microsoft.com/office/drawing/2014/main" id="{5086159D-67B9-4C8A-B38E-962B40AB0439}"/>
              </a:ext>
            </a:extLst>
          </p:cNvPr>
          <p:cNvPicPr>
            <a:picLocks noChangeAspect="1"/>
          </p:cNvPicPr>
          <p:nvPr/>
        </p:nvPicPr>
        <p:blipFill>
          <a:blip r:embed="rId2"/>
          <a:stretch>
            <a:fillRect/>
          </a:stretch>
        </p:blipFill>
        <p:spPr>
          <a:xfrm>
            <a:off x="1045972" y="2980302"/>
            <a:ext cx="6696075" cy="1143000"/>
          </a:xfrm>
          <a:prstGeom prst="rect">
            <a:avLst/>
          </a:prstGeom>
        </p:spPr>
      </p:pic>
      <p:pic>
        <p:nvPicPr>
          <p:cNvPr id="5" name="Image 4">
            <a:extLst>
              <a:ext uri="{FF2B5EF4-FFF2-40B4-BE49-F238E27FC236}">
                <a16:creationId xmlns:a16="http://schemas.microsoft.com/office/drawing/2014/main" id="{3A0C9DBD-CDFB-4F17-A945-8703E3031089}"/>
              </a:ext>
            </a:extLst>
          </p:cNvPr>
          <p:cNvPicPr>
            <a:picLocks noChangeAspect="1"/>
          </p:cNvPicPr>
          <p:nvPr/>
        </p:nvPicPr>
        <p:blipFill>
          <a:blip r:embed="rId3"/>
          <a:stretch>
            <a:fillRect/>
          </a:stretch>
        </p:blipFill>
        <p:spPr>
          <a:xfrm>
            <a:off x="1050952" y="4603362"/>
            <a:ext cx="6934200" cy="1438275"/>
          </a:xfrm>
          <a:prstGeom prst="rect">
            <a:avLst/>
          </a:prstGeom>
        </p:spPr>
      </p:pic>
    </p:spTree>
    <p:extLst>
      <p:ext uri="{BB962C8B-B14F-4D97-AF65-F5344CB8AC3E}">
        <p14:creationId xmlns:p14="http://schemas.microsoft.com/office/powerpoint/2010/main" val="2062901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dégradée</a:t>
            </a:r>
          </a:p>
        </p:txBody>
      </p:sp>
      <p:sp>
        <p:nvSpPr>
          <p:cNvPr id="8" name="ZoneTexte 7">
            <a:extLst>
              <a:ext uri="{FF2B5EF4-FFF2-40B4-BE49-F238E27FC236}">
                <a16:creationId xmlns:a16="http://schemas.microsoft.com/office/drawing/2014/main" id="{C5DC02FA-87B9-40D5-9ACD-B0106B339D9E}"/>
              </a:ext>
            </a:extLst>
          </p:cNvPr>
          <p:cNvSpPr txBox="1"/>
          <p:nvPr/>
        </p:nvSpPr>
        <p:spPr>
          <a:xfrm>
            <a:off x="658350" y="1252513"/>
            <a:ext cx="10277475" cy="3693319"/>
          </a:xfrm>
          <a:prstGeom prst="rect">
            <a:avLst/>
          </a:prstGeom>
          <a:noFill/>
        </p:spPr>
        <p:txBody>
          <a:bodyPr wrap="square" rtlCol="0">
            <a:spAutoFit/>
          </a:bodyPr>
          <a:lstStyle/>
          <a:p>
            <a:pPr marL="285750" indent="-285750">
              <a:buFont typeface="Wingdings" panose="05000000000000000000" pitchFamily="2" charset="2"/>
              <a:buChar char="Ø"/>
            </a:pPr>
            <a:r>
              <a:rPr lang="fr-FR" dirty="0"/>
              <a:t>Regardons en détails les caractéristiques des individus les mieux représentés sur l’axe 2.</a:t>
            </a:r>
          </a:p>
          <a:p>
            <a:pPr marL="285750" indent="-285750">
              <a:buFont typeface="Courier New" panose="02070309020205020404" pitchFamily="49" charset="0"/>
              <a:buChar char="o"/>
            </a:pPr>
            <a:r>
              <a:rPr lang="fr-FR" dirty="0"/>
              <a:t>Individu 104</a:t>
            </a:r>
          </a:p>
          <a:p>
            <a:endParaRPr lang="fr-FR" dirty="0"/>
          </a:p>
          <a:p>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Courier New" panose="02070309020205020404" pitchFamily="49" charset="0"/>
              <a:buChar char="o"/>
            </a:pPr>
            <a:r>
              <a:rPr lang="fr-FR" dirty="0"/>
              <a:t>Individu 86</a:t>
            </a:r>
          </a:p>
          <a:p>
            <a:pPr marL="285750" indent="-285750">
              <a:buFont typeface="Courier New" panose="02070309020205020404" pitchFamily="49" charset="0"/>
              <a:buChar char="o"/>
            </a:pPr>
            <a:endParaRPr lang="fr-FR" dirty="0"/>
          </a:p>
          <a:p>
            <a:endParaRPr lang="fr-FR" dirty="0"/>
          </a:p>
          <a:p>
            <a:endParaRPr lang="fr-FR" dirty="0"/>
          </a:p>
          <a:p>
            <a:endParaRPr lang="fr-FR" dirty="0"/>
          </a:p>
          <a:p>
            <a:endParaRPr lang="fr-FR" dirty="0"/>
          </a:p>
        </p:txBody>
      </p:sp>
      <p:pic>
        <p:nvPicPr>
          <p:cNvPr id="4" name="Image 3">
            <a:extLst>
              <a:ext uri="{FF2B5EF4-FFF2-40B4-BE49-F238E27FC236}">
                <a16:creationId xmlns:a16="http://schemas.microsoft.com/office/drawing/2014/main" id="{6F453413-33CD-4D67-BB96-9323512CD85D}"/>
              </a:ext>
            </a:extLst>
          </p:cNvPr>
          <p:cNvPicPr>
            <a:picLocks noChangeAspect="1"/>
          </p:cNvPicPr>
          <p:nvPr/>
        </p:nvPicPr>
        <p:blipFill>
          <a:blip r:embed="rId2"/>
          <a:stretch>
            <a:fillRect/>
          </a:stretch>
        </p:blipFill>
        <p:spPr>
          <a:xfrm>
            <a:off x="1050952" y="1895327"/>
            <a:ext cx="6791325" cy="1133475"/>
          </a:xfrm>
          <a:prstGeom prst="rect">
            <a:avLst/>
          </a:prstGeom>
        </p:spPr>
      </p:pic>
      <p:pic>
        <p:nvPicPr>
          <p:cNvPr id="7" name="Image 6">
            <a:extLst>
              <a:ext uri="{FF2B5EF4-FFF2-40B4-BE49-F238E27FC236}">
                <a16:creationId xmlns:a16="http://schemas.microsoft.com/office/drawing/2014/main" id="{D8A3E29A-AE44-45DB-B08B-D106A0F3E0AA}"/>
              </a:ext>
            </a:extLst>
          </p:cNvPr>
          <p:cNvPicPr>
            <a:picLocks noChangeAspect="1"/>
          </p:cNvPicPr>
          <p:nvPr/>
        </p:nvPicPr>
        <p:blipFill>
          <a:blip r:embed="rId3"/>
          <a:stretch>
            <a:fillRect/>
          </a:stretch>
        </p:blipFill>
        <p:spPr>
          <a:xfrm>
            <a:off x="1050952" y="3585682"/>
            <a:ext cx="6848475" cy="1114425"/>
          </a:xfrm>
          <a:prstGeom prst="rect">
            <a:avLst/>
          </a:prstGeom>
        </p:spPr>
      </p:pic>
    </p:spTree>
    <p:extLst>
      <p:ext uri="{BB962C8B-B14F-4D97-AF65-F5344CB8AC3E}">
        <p14:creationId xmlns:p14="http://schemas.microsoft.com/office/powerpoint/2010/main" val="801120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dégradée</a:t>
            </a:r>
          </a:p>
        </p:txBody>
      </p:sp>
      <p:sp>
        <p:nvSpPr>
          <p:cNvPr id="8" name="ZoneTexte 7">
            <a:extLst>
              <a:ext uri="{FF2B5EF4-FFF2-40B4-BE49-F238E27FC236}">
                <a16:creationId xmlns:a16="http://schemas.microsoft.com/office/drawing/2014/main" id="{C5DC02FA-87B9-40D5-9ACD-B0106B339D9E}"/>
              </a:ext>
            </a:extLst>
          </p:cNvPr>
          <p:cNvSpPr txBox="1"/>
          <p:nvPr/>
        </p:nvSpPr>
        <p:spPr>
          <a:xfrm>
            <a:off x="658350" y="1252513"/>
            <a:ext cx="10277475" cy="3139321"/>
          </a:xfrm>
          <a:prstGeom prst="rect">
            <a:avLst/>
          </a:prstGeom>
          <a:noFill/>
        </p:spPr>
        <p:txBody>
          <a:bodyPr wrap="square" rtlCol="0">
            <a:spAutoFit/>
          </a:bodyPr>
          <a:lstStyle/>
          <a:p>
            <a:pPr marL="285750" indent="-285750">
              <a:buFont typeface="Wingdings" panose="05000000000000000000" pitchFamily="2" charset="2"/>
              <a:buChar char="Ø"/>
            </a:pPr>
            <a:r>
              <a:rPr lang="fr-FR" dirty="0"/>
              <a:t>Regardons en détails les caractéristiques des individus les mieux représentés sur l’axe 2.</a:t>
            </a:r>
          </a:p>
          <a:p>
            <a:pPr marL="285750" indent="-285750">
              <a:buFont typeface="Courier New" panose="02070309020205020404" pitchFamily="49" charset="0"/>
              <a:buChar char="o"/>
            </a:pPr>
            <a:r>
              <a:rPr lang="fr-FR" dirty="0"/>
              <a:t>Individu 61</a:t>
            </a:r>
          </a:p>
          <a:p>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endParaRPr lang="fr-FR" dirty="0"/>
          </a:p>
          <a:p>
            <a:pPr marL="285750" indent="-285750">
              <a:buFont typeface="Courier New" panose="02070309020205020404" pitchFamily="49" charset="0"/>
              <a:buChar char="o"/>
            </a:pPr>
            <a:r>
              <a:rPr lang="fr-FR" dirty="0"/>
              <a:t>Individu 72</a:t>
            </a:r>
          </a:p>
          <a:p>
            <a:pPr marL="285750" indent="-285750">
              <a:buFont typeface="Courier New" panose="02070309020205020404" pitchFamily="49" charset="0"/>
              <a:buChar char="o"/>
            </a:pPr>
            <a:endParaRPr lang="fr-FR" dirty="0"/>
          </a:p>
          <a:p>
            <a:endParaRPr lang="fr-FR" dirty="0"/>
          </a:p>
          <a:p>
            <a:endParaRPr lang="fr-FR" dirty="0"/>
          </a:p>
        </p:txBody>
      </p:sp>
      <p:pic>
        <p:nvPicPr>
          <p:cNvPr id="3" name="Image 2">
            <a:extLst>
              <a:ext uri="{FF2B5EF4-FFF2-40B4-BE49-F238E27FC236}">
                <a16:creationId xmlns:a16="http://schemas.microsoft.com/office/drawing/2014/main" id="{3D1D1D84-DF58-4519-BBBE-6C578EA7E0CC}"/>
              </a:ext>
            </a:extLst>
          </p:cNvPr>
          <p:cNvPicPr>
            <a:picLocks noChangeAspect="1"/>
          </p:cNvPicPr>
          <p:nvPr/>
        </p:nvPicPr>
        <p:blipFill>
          <a:blip r:embed="rId2"/>
          <a:stretch>
            <a:fillRect/>
          </a:stretch>
        </p:blipFill>
        <p:spPr>
          <a:xfrm>
            <a:off x="1050952" y="1870537"/>
            <a:ext cx="6705600" cy="1143000"/>
          </a:xfrm>
          <a:prstGeom prst="rect">
            <a:avLst/>
          </a:prstGeom>
        </p:spPr>
      </p:pic>
      <p:pic>
        <p:nvPicPr>
          <p:cNvPr id="6" name="Image 5">
            <a:extLst>
              <a:ext uri="{FF2B5EF4-FFF2-40B4-BE49-F238E27FC236}">
                <a16:creationId xmlns:a16="http://schemas.microsoft.com/office/drawing/2014/main" id="{61975732-E89B-4125-92C1-1B4F5B7F44C5}"/>
              </a:ext>
            </a:extLst>
          </p:cNvPr>
          <p:cNvPicPr>
            <a:picLocks noChangeAspect="1"/>
          </p:cNvPicPr>
          <p:nvPr/>
        </p:nvPicPr>
        <p:blipFill>
          <a:blip r:embed="rId3"/>
          <a:stretch>
            <a:fillRect/>
          </a:stretch>
        </p:blipFill>
        <p:spPr>
          <a:xfrm>
            <a:off x="1050952" y="3509665"/>
            <a:ext cx="6772275" cy="1143000"/>
          </a:xfrm>
          <a:prstGeom prst="rect">
            <a:avLst/>
          </a:prstGeom>
        </p:spPr>
      </p:pic>
    </p:spTree>
    <p:extLst>
      <p:ext uri="{BB962C8B-B14F-4D97-AF65-F5344CB8AC3E}">
        <p14:creationId xmlns:p14="http://schemas.microsoft.com/office/powerpoint/2010/main" val="847054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dégradée</a:t>
            </a:r>
          </a:p>
        </p:txBody>
      </p:sp>
      <p:sp>
        <p:nvSpPr>
          <p:cNvPr id="8" name="ZoneTexte 7">
            <a:extLst>
              <a:ext uri="{FF2B5EF4-FFF2-40B4-BE49-F238E27FC236}">
                <a16:creationId xmlns:a16="http://schemas.microsoft.com/office/drawing/2014/main" id="{C5DC02FA-87B9-40D5-9ACD-B0106B339D9E}"/>
              </a:ext>
            </a:extLst>
          </p:cNvPr>
          <p:cNvSpPr txBox="1"/>
          <p:nvPr/>
        </p:nvSpPr>
        <p:spPr>
          <a:xfrm>
            <a:off x="681163" y="1089232"/>
            <a:ext cx="10788787" cy="6109365"/>
          </a:xfrm>
          <a:prstGeom prst="rect">
            <a:avLst/>
          </a:prstGeom>
          <a:noFill/>
        </p:spPr>
        <p:txBody>
          <a:bodyPr wrap="square" rtlCol="0">
            <a:spAutoFit/>
          </a:bodyPr>
          <a:lstStyle/>
          <a:p>
            <a:pPr marL="285750" indent="-285750">
              <a:buFont typeface="Wingdings" panose="05000000000000000000" pitchFamily="2" charset="2"/>
              <a:buChar char="Ø"/>
            </a:pPr>
            <a:r>
              <a:rPr lang="fr-FR" sz="1500" u="sng" dirty="0"/>
              <a:t>Observations et interprétations:</a:t>
            </a:r>
          </a:p>
          <a:p>
            <a:pPr marL="285750" indent="-285750">
              <a:buFont typeface="Courier New" panose="02070309020205020404" pitchFamily="49" charset="0"/>
              <a:buChar char="o"/>
            </a:pPr>
            <a:r>
              <a:rPr lang="fr-FR" sz="1400" dirty="0"/>
              <a:t>Premièrement, on observe que tous les individus les plus représentatifs sont âgés d’au moins 100 ans, c’est-à-dire qu’ils ont au moins atteint le stade de développement adulte.</a:t>
            </a:r>
          </a:p>
          <a:p>
            <a:r>
              <a:rPr lang="fr-FR" sz="1400" dirty="0"/>
              <a:t>    </a:t>
            </a:r>
            <a:r>
              <a:rPr lang="fr-FR" sz="1400" b="1" i="1" dirty="0"/>
              <a:t>Hypothèse n°1: </a:t>
            </a:r>
            <a:r>
              <a:rPr lang="fr-FR" sz="1400" dirty="0"/>
              <a:t>Sous la condition que l’arbre remarquable ait un facteur agissant sur celui-ci ait un impact sur la qualité de    </a:t>
            </a:r>
          </a:p>
          <a:p>
            <a:r>
              <a:rPr lang="fr-FR" sz="1400" dirty="0"/>
              <a:t>    l’air, la croissance des arbres remarquables est un facteur qui contribue de plus en plus à l’amélioration de la qualité de l’air. Il   </a:t>
            </a:r>
          </a:p>
          <a:p>
            <a:r>
              <a:rPr lang="fr-FR" sz="1400" dirty="0"/>
              <a:t>    peut par exemple développer des substances en se développant qu’il émet et qui contribuent à l’amélioration de la    </a:t>
            </a:r>
          </a:p>
          <a:p>
            <a:r>
              <a:rPr lang="fr-FR" sz="1400" dirty="0"/>
              <a:t>    qualité de l’air ou bien user des polluants atmosphériques pour sa croissance. Avec l’hypothèse de la diapo   </a:t>
            </a:r>
          </a:p>
          <a:p>
            <a:r>
              <a:rPr lang="fr-FR" sz="1400" dirty="0"/>
              <a:t>    n°11, on peut supposer que plus l’arbre est imposant, et plus les substances émises seront efficaces pour  </a:t>
            </a:r>
          </a:p>
          <a:p>
            <a:r>
              <a:rPr lang="fr-FR" sz="1400" dirty="0"/>
              <a:t>    diminuer les polluants ou bien qu’il utilisera plus de polluants atmosphériques au fur et à mesure de sa croissance. On peut aussi    </a:t>
            </a:r>
          </a:p>
          <a:p>
            <a:r>
              <a:rPr lang="fr-FR" sz="1400" dirty="0"/>
              <a:t>    supposer que sa croissance a un effet indirect sur l’environnement qui l’entoure et qui agira lui directement sur la qualité de </a:t>
            </a:r>
          </a:p>
          <a:p>
            <a:r>
              <a:rPr lang="fr-FR" sz="1400" dirty="0"/>
              <a:t>    l’air.</a:t>
            </a:r>
          </a:p>
          <a:p>
            <a:pPr marL="285750" indent="-285750">
              <a:buFont typeface="Courier New" panose="02070309020205020404" pitchFamily="49" charset="0"/>
              <a:buChar char="o"/>
            </a:pPr>
            <a:r>
              <a:rPr lang="fr-FR" sz="1400" dirty="0"/>
              <a:t>Deuxièmement, on observe que des 6 individus les plus représentatifs de l’axe 2, 4 sont de l’espèce x </a:t>
            </a:r>
            <a:r>
              <a:rPr lang="fr-FR" sz="1400" dirty="0" err="1"/>
              <a:t>hispanica</a:t>
            </a:r>
            <a:r>
              <a:rPr lang="fr-FR" sz="1400" dirty="0"/>
              <a:t>. </a:t>
            </a:r>
          </a:p>
          <a:p>
            <a:r>
              <a:rPr lang="fr-FR" sz="1400" dirty="0"/>
              <a:t>    </a:t>
            </a:r>
            <a:r>
              <a:rPr lang="fr-FR" sz="1400" b="1" i="1" dirty="0"/>
              <a:t>Hypothèse n°2: </a:t>
            </a:r>
            <a:r>
              <a:rPr lang="fr-FR" sz="1400" dirty="0"/>
              <a:t>Sous la condition que l’arbre remarquable ou un facteur agissant sur celui-ci ait un impact sur la qualité de l’air,     </a:t>
            </a:r>
          </a:p>
          <a:p>
            <a:r>
              <a:rPr lang="fr-FR" sz="1400" dirty="0"/>
              <a:t>    l’espèce x </a:t>
            </a:r>
            <a:r>
              <a:rPr lang="fr-FR" sz="1400" dirty="0" err="1"/>
              <a:t>hispanica</a:t>
            </a:r>
            <a:r>
              <a:rPr lang="fr-FR" sz="1400" dirty="0"/>
              <a:t> contribue davantage à l’amélioration de la qualité de l’air que les autres  </a:t>
            </a:r>
          </a:p>
          <a:p>
            <a:r>
              <a:rPr lang="fr-FR" sz="1400" dirty="0"/>
              <a:t>    espèces d’arbres remarquables. Avec l’hypothèse n°1, on peut émettre l’hypothèse supplémentaire que   </a:t>
            </a:r>
          </a:p>
          <a:p>
            <a:r>
              <a:rPr lang="fr-FR" sz="1400" dirty="0"/>
              <a:t>    cette espèce développe davantage de substances avec le temps permettant de contribuer à l’amélioration  </a:t>
            </a:r>
          </a:p>
          <a:p>
            <a:r>
              <a:rPr lang="fr-FR" sz="1400" dirty="0"/>
              <a:t>    de la qualité de l’air ou bien use davantage de composants atmosphériques pour sa croissance, ou encore que sa croissance a un </a:t>
            </a:r>
          </a:p>
          <a:p>
            <a:r>
              <a:rPr lang="fr-FR" sz="1400" dirty="0"/>
              <a:t>    effet sur l’environnement qui agira sur les composants atmosphériques.</a:t>
            </a:r>
          </a:p>
          <a:p>
            <a:pPr marL="285750" indent="-285750">
              <a:buFont typeface="Courier New" panose="02070309020205020404" pitchFamily="49" charset="0"/>
              <a:buChar char="o"/>
            </a:pPr>
            <a:r>
              <a:rPr lang="fr-FR" sz="1400" dirty="0"/>
              <a:t>Troisièmement, on observe que 3 des 6 individus sont situés dans le Bois de Boulogne et 2 autres dans des jardins.</a:t>
            </a:r>
          </a:p>
          <a:p>
            <a:r>
              <a:rPr lang="fr-FR" sz="1400" dirty="0"/>
              <a:t>    </a:t>
            </a:r>
            <a:r>
              <a:rPr lang="fr-FR" sz="1400" b="1" i="1" dirty="0"/>
              <a:t>Hypothèse n°3: </a:t>
            </a:r>
            <a:r>
              <a:rPr lang="fr-FR" sz="1400" dirty="0"/>
              <a:t>Sous les conditions que l’arbre remarquable ou facteur agissant sur celui-ci ait un impact sur la qualité de l’air   </a:t>
            </a:r>
          </a:p>
          <a:p>
            <a:r>
              <a:rPr lang="fr-FR" sz="1400" dirty="0"/>
              <a:t>    et de l’hypothèse n°1, les jardins donnent les ressources nécessaires aux arbres remarquables pour qu’ils usent des polluants    </a:t>
            </a:r>
          </a:p>
          <a:p>
            <a:r>
              <a:rPr lang="fr-FR" sz="1400" dirty="0"/>
              <a:t>    atmosphériques afin de croître, ou bien leur donnent les ressources nécessaires pour développer des substances </a:t>
            </a:r>
          </a:p>
          <a:p>
            <a:r>
              <a:rPr lang="fr-FR" sz="1400" dirty="0"/>
              <a:t>    contribuant à l’amélioration de la qualité de l’air ou encore leur donnent les ressources nécessaires pour impacter </a:t>
            </a:r>
          </a:p>
          <a:p>
            <a:r>
              <a:rPr lang="fr-FR" sz="1400" dirty="0"/>
              <a:t>    l’environnement.</a:t>
            </a:r>
          </a:p>
          <a:p>
            <a:pPr marL="285750" indent="-285750">
              <a:buFont typeface="Courier New" panose="02070309020205020404" pitchFamily="49" charset="0"/>
              <a:buChar char="o"/>
            </a:pPr>
            <a:endParaRPr lang="fr-FR" dirty="0"/>
          </a:p>
          <a:p>
            <a:endParaRPr lang="fr-FR" dirty="0"/>
          </a:p>
          <a:p>
            <a:endParaRPr lang="fr-FR" dirty="0"/>
          </a:p>
        </p:txBody>
      </p:sp>
    </p:spTree>
    <p:extLst>
      <p:ext uri="{BB962C8B-B14F-4D97-AF65-F5344CB8AC3E}">
        <p14:creationId xmlns:p14="http://schemas.microsoft.com/office/powerpoint/2010/main" val="309915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mauvaise</a:t>
            </a:r>
          </a:p>
        </p:txBody>
      </p:sp>
      <p:sp>
        <p:nvSpPr>
          <p:cNvPr id="8" name="ZoneTexte 7">
            <a:extLst>
              <a:ext uri="{FF2B5EF4-FFF2-40B4-BE49-F238E27FC236}">
                <a16:creationId xmlns:a16="http://schemas.microsoft.com/office/drawing/2014/main" id="{C5DC02FA-87B9-40D5-9ACD-B0106B339D9E}"/>
              </a:ext>
            </a:extLst>
          </p:cNvPr>
          <p:cNvSpPr txBox="1"/>
          <p:nvPr/>
        </p:nvSpPr>
        <p:spPr>
          <a:xfrm>
            <a:off x="757251" y="2588817"/>
            <a:ext cx="10277475" cy="1200329"/>
          </a:xfrm>
          <a:prstGeom prst="rect">
            <a:avLst/>
          </a:prstGeom>
          <a:noFill/>
        </p:spPr>
        <p:txBody>
          <a:bodyPr wrap="square" rtlCol="0">
            <a:spAutoFit/>
          </a:bodyPr>
          <a:lstStyle/>
          <a:p>
            <a:r>
              <a:rPr lang="fr-FR" dirty="0"/>
              <a:t>Les individus les mieux représentés pour une qualité de l’air mauvaise sur l’axe 2 selon leur caractéristiques (Circonférence et Hauteur) sont les individus 121, 141, 136, 138, 97 et 55. Par ailleurs, leur contribution à l’axe 2 est de  0.87% pour un effectif de 3,3% de l’effectif total.</a:t>
            </a:r>
          </a:p>
          <a:p>
            <a:endParaRPr lang="fr-FR" dirty="0"/>
          </a:p>
        </p:txBody>
      </p:sp>
      <p:sp>
        <p:nvSpPr>
          <p:cNvPr id="11" name="ZoneTexte 10">
            <a:extLst>
              <a:ext uri="{FF2B5EF4-FFF2-40B4-BE49-F238E27FC236}">
                <a16:creationId xmlns:a16="http://schemas.microsoft.com/office/drawing/2014/main" id="{78148B32-820F-4759-9ED6-F4F11A646B7C}"/>
              </a:ext>
            </a:extLst>
          </p:cNvPr>
          <p:cNvSpPr txBox="1"/>
          <p:nvPr/>
        </p:nvSpPr>
        <p:spPr>
          <a:xfrm>
            <a:off x="763244" y="4210234"/>
            <a:ext cx="10363200" cy="1477328"/>
          </a:xfrm>
          <a:prstGeom prst="rect">
            <a:avLst/>
          </a:prstGeom>
          <a:noFill/>
        </p:spPr>
        <p:txBody>
          <a:bodyPr wrap="square" rtlCol="0">
            <a:spAutoFit/>
          </a:bodyPr>
          <a:lstStyle/>
          <a:p>
            <a:endParaRPr lang="fr-FR" dirty="0"/>
          </a:p>
          <a:p>
            <a:r>
              <a:rPr lang="fr-FR" dirty="0"/>
              <a:t>La moyenne de leur circonférence est de 6,2 m, celle de leur hauteur est de 30 m et celle de leur âge est de 235 ans. Ce sont donc des arbres remarquables très imposants comparés à l’ensemble des arbres remarquables de Paris dont la circonférence moyenne s’élève à 2,9 m et la hauteur moyenne à 19 m.</a:t>
            </a:r>
          </a:p>
        </p:txBody>
      </p:sp>
      <p:pic>
        <p:nvPicPr>
          <p:cNvPr id="3" name="Image 2">
            <a:extLst>
              <a:ext uri="{FF2B5EF4-FFF2-40B4-BE49-F238E27FC236}">
                <a16:creationId xmlns:a16="http://schemas.microsoft.com/office/drawing/2014/main" id="{5B4109F8-2E28-4E4B-BD47-A6C63BEF9207}"/>
              </a:ext>
            </a:extLst>
          </p:cNvPr>
          <p:cNvPicPr>
            <a:picLocks noChangeAspect="1"/>
          </p:cNvPicPr>
          <p:nvPr/>
        </p:nvPicPr>
        <p:blipFill>
          <a:blip r:embed="rId2"/>
          <a:stretch>
            <a:fillRect/>
          </a:stretch>
        </p:blipFill>
        <p:spPr>
          <a:xfrm>
            <a:off x="886799" y="1235328"/>
            <a:ext cx="4829175" cy="1276350"/>
          </a:xfrm>
          <a:prstGeom prst="rect">
            <a:avLst/>
          </a:prstGeom>
        </p:spPr>
      </p:pic>
      <p:pic>
        <p:nvPicPr>
          <p:cNvPr id="5" name="Image 4">
            <a:extLst>
              <a:ext uri="{FF2B5EF4-FFF2-40B4-BE49-F238E27FC236}">
                <a16:creationId xmlns:a16="http://schemas.microsoft.com/office/drawing/2014/main" id="{B94311C5-E9A5-48A8-9082-C35E74A4FFDE}"/>
              </a:ext>
            </a:extLst>
          </p:cNvPr>
          <p:cNvPicPr>
            <a:picLocks noChangeAspect="1"/>
          </p:cNvPicPr>
          <p:nvPr/>
        </p:nvPicPr>
        <p:blipFill>
          <a:blip r:embed="rId3"/>
          <a:stretch>
            <a:fillRect/>
          </a:stretch>
        </p:blipFill>
        <p:spPr>
          <a:xfrm>
            <a:off x="6094476" y="2236763"/>
            <a:ext cx="1762125" cy="285750"/>
          </a:xfrm>
          <a:prstGeom prst="rect">
            <a:avLst/>
          </a:prstGeom>
        </p:spPr>
      </p:pic>
      <p:pic>
        <p:nvPicPr>
          <p:cNvPr id="15" name="Image 14">
            <a:extLst>
              <a:ext uri="{FF2B5EF4-FFF2-40B4-BE49-F238E27FC236}">
                <a16:creationId xmlns:a16="http://schemas.microsoft.com/office/drawing/2014/main" id="{13DD98EA-01BD-4727-9F6C-7ECE99C1D94D}"/>
              </a:ext>
            </a:extLst>
          </p:cNvPr>
          <p:cNvPicPr>
            <a:picLocks noChangeAspect="1"/>
          </p:cNvPicPr>
          <p:nvPr/>
        </p:nvPicPr>
        <p:blipFill>
          <a:blip r:embed="rId4"/>
          <a:stretch>
            <a:fillRect/>
          </a:stretch>
        </p:blipFill>
        <p:spPr>
          <a:xfrm>
            <a:off x="1688175" y="3634749"/>
            <a:ext cx="933450" cy="847725"/>
          </a:xfrm>
          <a:prstGeom prst="rect">
            <a:avLst/>
          </a:prstGeom>
        </p:spPr>
      </p:pic>
      <p:pic>
        <p:nvPicPr>
          <p:cNvPr id="40" name="Image 39">
            <a:extLst>
              <a:ext uri="{FF2B5EF4-FFF2-40B4-BE49-F238E27FC236}">
                <a16:creationId xmlns:a16="http://schemas.microsoft.com/office/drawing/2014/main" id="{6E63C12A-6E1F-4307-92B6-C40FE1886D7E}"/>
              </a:ext>
            </a:extLst>
          </p:cNvPr>
          <p:cNvPicPr>
            <a:picLocks noChangeAspect="1"/>
          </p:cNvPicPr>
          <p:nvPr/>
        </p:nvPicPr>
        <p:blipFill>
          <a:blip r:embed="rId5"/>
          <a:stretch>
            <a:fillRect/>
          </a:stretch>
        </p:blipFill>
        <p:spPr>
          <a:xfrm>
            <a:off x="866761" y="3634749"/>
            <a:ext cx="581025" cy="847725"/>
          </a:xfrm>
          <a:prstGeom prst="rect">
            <a:avLst/>
          </a:prstGeom>
        </p:spPr>
      </p:pic>
    </p:spTree>
    <p:extLst>
      <p:ext uri="{BB962C8B-B14F-4D97-AF65-F5344CB8AC3E}">
        <p14:creationId xmlns:p14="http://schemas.microsoft.com/office/powerpoint/2010/main" val="3100142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mauvaise</a:t>
            </a:r>
          </a:p>
        </p:txBody>
      </p:sp>
      <p:sp>
        <p:nvSpPr>
          <p:cNvPr id="8" name="ZoneTexte 7">
            <a:extLst>
              <a:ext uri="{FF2B5EF4-FFF2-40B4-BE49-F238E27FC236}">
                <a16:creationId xmlns:a16="http://schemas.microsoft.com/office/drawing/2014/main" id="{C5DC02FA-87B9-40D5-9ACD-B0106B339D9E}"/>
              </a:ext>
            </a:extLst>
          </p:cNvPr>
          <p:cNvSpPr txBox="1"/>
          <p:nvPr/>
        </p:nvSpPr>
        <p:spPr>
          <a:xfrm>
            <a:off x="757251" y="1201734"/>
            <a:ext cx="10277475" cy="2308324"/>
          </a:xfrm>
          <a:prstGeom prst="rect">
            <a:avLst/>
          </a:prstGeom>
          <a:noFill/>
        </p:spPr>
        <p:txBody>
          <a:bodyPr wrap="square" rtlCol="0">
            <a:spAutoFit/>
          </a:bodyPr>
          <a:lstStyle/>
          <a:p>
            <a:pPr marL="285750" indent="-285750">
              <a:buFont typeface="Wingdings" panose="05000000000000000000" pitchFamily="2" charset="2"/>
              <a:buChar char="Ø"/>
            </a:pPr>
            <a:r>
              <a:rPr lang="fr-FR" dirty="0"/>
              <a:t>Il s’agit donc d’un paradoxe! En effet, nos observations précédentes nous ont conduit à émettre l’hypothèse que plus un arbre était imposant, et plus il agira de façon positive sur les polluants atmosphériques. Cependant, on remarque que les mensurations et l’âge moyen des individus les plus représentatifs sont supérieurs à ceux du groupe précédent.</a:t>
            </a:r>
          </a:p>
          <a:p>
            <a:endParaRPr lang="fr-FR" dirty="0"/>
          </a:p>
          <a:p>
            <a:pPr marL="285750" indent="-285750">
              <a:buFont typeface="Wingdings" panose="05000000000000000000" pitchFamily="2" charset="2"/>
              <a:buChar char="Ø"/>
            </a:pPr>
            <a:r>
              <a:rPr lang="fr-FR" dirty="0"/>
              <a:t>Regardons en détails les caractéristiques des individus les mieux représentés sur l’axe 2.</a:t>
            </a:r>
          </a:p>
          <a:p>
            <a:pPr marL="285750" indent="-285750">
              <a:buFont typeface="Courier New" panose="02070309020205020404" pitchFamily="49" charset="0"/>
              <a:buChar char="o"/>
            </a:pPr>
            <a:r>
              <a:rPr lang="fr-FR" dirty="0"/>
              <a:t>Individu 121</a:t>
            </a:r>
          </a:p>
          <a:p>
            <a:endParaRPr lang="fr-FR" dirty="0"/>
          </a:p>
        </p:txBody>
      </p:sp>
      <p:pic>
        <p:nvPicPr>
          <p:cNvPr id="4" name="Image 3">
            <a:extLst>
              <a:ext uri="{FF2B5EF4-FFF2-40B4-BE49-F238E27FC236}">
                <a16:creationId xmlns:a16="http://schemas.microsoft.com/office/drawing/2014/main" id="{EE243633-3DDB-4B1C-A26D-8D234C430868}"/>
              </a:ext>
            </a:extLst>
          </p:cNvPr>
          <p:cNvPicPr>
            <a:picLocks noChangeAspect="1"/>
          </p:cNvPicPr>
          <p:nvPr/>
        </p:nvPicPr>
        <p:blipFill>
          <a:blip r:embed="rId2"/>
          <a:stretch>
            <a:fillRect/>
          </a:stretch>
        </p:blipFill>
        <p:spPr>
          <a:xfrm>
            <a:off x="831029" y="3252757"/>
            <a:ext cx="6781800" cy="1133475"/>
          </a:xfrm>
          <a:prstGeom prst="rect">
            <a:avLst/>
          </a:prstGeom>
        </p:spPr>
      </p:pic>
      <p:sp>
        <p:nvSpPr>
          <p:cNvPr id="6" name="ZoneTexte 5">
            <a:extLst>
              <a:ext uri="{FF2B5EF4-FFF2-40B4-BE49-F238E27FC236}">
                <a16:creationId xmlns:a16="http://schemas.microsoft.com/office/drawing/2014/main" id="{B401E2F7-B0AF-41D2-97E0-EAFEA3C9ECB3}"/>
              </a:ext>
            </a:extLst>
          </p:cNvPr>
          <p:cNvSpPr txBox="1"/>
          <p:nvPr/>
        </p:nvSpPr>
        <p:spPr>
          <a:xfrm>
            <a:off x="834203" y="4186226"/>
            <a:ext cx="9756009" cy="1200329"/>
          </a:xfrm>
          <a:prstGeom prst="rect">
            <a:avLst/>
          </a:prstGeom>
          <a:noFill/>
        </p:spPr>
        <p:txBody>
          <a:bodyPr wrap="square" rtlCol="0">
            <a:spAutoFit/>
          </a:bodyPr>
          <a:lstStyle/>
          <a:p>
            <a:pPr marL="285750" indent="-285750">
              <a:buFont typeface="Courier New" panose="02070309020205020404" pitchFamily="49" charset="0"/>
              <a:buChar char="o"/>
            </a:pPr>
            <a:endParaRPr lang="fr-FR" dirty="0"/>
          </a:p>
          <a:p>
            <a:pPr marL="285750" indent="-285750">
              <a:buFont typeface="Courier New" panose="02070309020205020404" pitchFamily="49" charset="0"/>
              <a:buChar char="o"/>
            </a:pPr>
            <a:r>
              <a:rPr lang="fr-FR" dirty="0"/>
              <a:t>Individu 141</a:t>
            </a:r>
          </a:p>
          <a:p>
            <a:endParaRPr lang="fr-FR" dirty="0"/>
          </a:p>
          <a:p>
            <a:endParaRPr lang="fr-FR" dirty="0"/>
          </a:p>
        </p:txBody>
      </p:sp>
      <p:pic>
        <p:nvPicPr>
          <p:cNvPr id="10" name="Image 9">
            <a:extLst>
              <a:ext uri="{FF2B5EF4-FFF2-40B4-BE49-F238E27FC236}">
                <a16:creationId xmlns:a16="http://schemas.microsoft.com/office/drawing/2014/main" id="{A6B9D66A-0C94-4417-903D-400FE242B096}"/>
              </a:ext>
            </a:extLst>
          </p:cNvPr>
          <p:cNvPicPr>
            <a:picLocks noChangeAspect="1"/>
          </p:cNvPicPr>
          <p:nvPr/>
        </p:nvPicPr>
        <p:blipFill>
          <a:blip r:embed="rId3"/>
          <a:stretch>
            <a:fillRect/>
          </a:stretch>
        </p:blipFill>
        <p:spPr>
          <a:xfrm>
            <a:off x="831029" y="4763782"/>
            <a:ext cx="6715125" cy="857250"/>
          </a:xfrm>
          <a:prstGeom prst="rect">
            <a:avLst/>
          </a:prstGeom>
        </p:spPr>
      </p:pic>
    </p:spTree>
    <p:extLst>
      <p:ext uri="{BB962C8B-B14F-4D97-AF65-F5344CB8AC3E}">
        <p14:creationId xmlns:p14="http://schemas.microsoft.com/office/powerpoint/2010/main" val="100914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r>
              <a:rPr lang="fr-FR" sz="2000" dirty="0"/>
              <a:t>Quel est l’impact des Arbres Remarquables sur la qualité de l’air à Paris?</a:t>
            </a:r>
          </a:p>
        </p:txBody>
      </p:sp>
      <p:sp>
        <p:nvSpPr>
          <p:cNvPr id="2" name="ZoneTexte 1">
            <a:extLst>
              <a:ext uri="{FF2B5EF4-FFF2-40B4-BE49-F238E27FC236}">
                <a16:creationId xmlns:a16="http://schemas.microsoft.com/office/drawing/2014/main" id="{00773F80-51F7-4C78-BAA3-E95F0F440BBD}"/>
              </a:ext>
            </a:extLst>
          </p:cNvPr>
          <p:cNvSpPr txBox="1"/>
          <p:nvPr/>
        </p:nvSpPr>
        <p:spPr>
          <a:xfrm>
            <a:off x="1053510" y="4163775"/>
            <a:ext cx="9808977" cy="2062103"/>
          </a:xfrm>
          <a:prstGeom prst="rect">
            <a:avLst/>
          </a:prstGeom>
          <a:noFill/>
        </p:spPr>
        <p:txBody>
          <a:bodyPr wrap="square" rtlCol="0">
            <a:spAutoFit/>
          </a:bodyPr>
          <a:lstStyle/>
          <a:p>
            <a:pPr marL="285750" indent="-285750">
              <a:buFont typeface="Wingdings" panose="05000000000000000000" pitchFamily="2" charset="2"/>
              <a:buChar char="Ø"/>
            </a:pPr>
            <a:r>
              <a:rPr lang="fr-FR" sz="1600" dirty="0"/>
              <a:t>L’hypothèse commune souhaiterait que les Arbres remarquables contribuent à la diminution des polluants atmosphériques à Paris. Qu’en est-il en réalité?</a:t>
            </a:r>
          </a:p>
          <a:p>
            <a:endParaRPr lang="fr-FR" sz="1600" dirty="0"/>
          </a:p>
          <a:p>
            <a:pPr marL="285750" indent="-285750">
              <a:buFont typeface="Wingdings" panose="05000000000000000000" pitchFamily="2" charset="2"/>
              <a:buChar char="Ø"/>
            </a:pPr>
            <a:r>
              <a:rPr lang="fr-FR" sz="1600" dirty="0"/>
              <a:t>Pour étudier ce problème, nous allons effectuer une Analyse factorielle de données mixtes (AFDM) qui est une méthode destinée à analyser un jeu de données qui permet d’analyser la similitude entre les individus (en l’occurrence ici les arbres remarquables) en prenant en compte des variables à la fois quantitatives et qualitatives. Puis </a:t>
            </a:r>
            <a:r>
              <a:rPr lang="fr-FR" sz="1600"/>
              <a:t>nous effectuerons </a:t>
            </a:r>
            <a:r>
              <a:rPr lang="fr-FR" sz="1600" dirty="0"/>
              <a:t>des analyses bivariées pour étudier les liens entre les genres d’arbres remarquables et la qualité de l’air.</a:t>
            </a:r>
          </a:p>
        </p:txBody>
      </p:sp>
      <p:pic>
        <p:nvPicPr>
          <p:cNvPr id="4" name="Image 3" descr="Une image contenant arbre, herbe, extérieur, plante&#10;&#10;Description générée automatiquement">
            <a:extLst>
              <a:ext uri="{FF2B5EF4-FFF2-40B4-BE49-F238E27FC236}">
                <a16:creationId xmlns:a16="http://schemas.microsoft.com/office/drawing/2014/main" id="{204A2F55-591B-4D8C-A8E0-D4C06863D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353" y="1281360"/>
            <a:ext cx="4176630" cy="2774848"/>
          </a:xfrm>
          <a:prstGeom prst="rect">
            <a:avLst/>
          </a:prstGeom>
        </p:spPr>
      </p:pic>
      <p:pic>
        <p:nvPicPr>
          <p:cNvPr id="6" name="Image 5" descr="Une image contenant extérieur, ciel, cité&#10;&#10;Description générée automatiquement">
            <a:extLst>
              <a:ext uri="{FF2B5EF4-FFF2-40B4-BE49-F238E27FC236}">
                <a16:creationId xmlns:a16="http://schemas.microsoft.com/office/drawing/2014/main" id="{A6F4F73B-5337-4239-90FF-77EB4DD2B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262" y="1315344"/>
            <a:ext cx="4416209" cy="2757761"/>
          </a:xfrm>
          <a:prstGeom prst="rect">
            <a:avLst/>
          </a:prstGeom>
        </p:spPr>
      </p:pic>
    </p:spTree>
    <p:extLst>
      <p:ext uri="{BB962C8B-B14F-4D97-AF65-F5344CB8AC3E}">
        <p14:creationId xmlns:p14="http://schemas.microsoft.com/office/powerpoint/2010/main" val="4012941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mauvaise</a:t>
            </a:r>
          </a:p>
        </p:txBody>
      </p:sp>
      <p:sp>
        <p:nvSpPr>
          <p:cNvPr id="8" name="ZoneTexte 7">
            <a:extLst>
              <a:ext uri="{FF2B5EF4-FFF2-40B4-BE49-F238E27FC236}">
                <a16:creationId xmlns:a16="http://schemas.microsoft.com/office/drawing/2014/main" id="{C5DC02FA-87B9-40D5-9ACD-B0106B339D9E}"/>
              </a:ext>
            </a:extLst>
          </p:cNvPr>
          <p:cNvSpPr txBox="1"/>
          <p:nvPr/>
        </p:nvSpPr>
        <p:spPr>
          <a:xfrm>
            <a:off x="757251" y="1201734"/>
            <a:ext cx="10277475" cy="923330"/>
          </a:xfrm>
          <a:prstGeom prst="rect">
            <a:avLst/>
          </a:prstGeom>
          <a:noFill/>
        </p:spPr>
        <p:txBody>
          <a:bodyPr wrap="square" rtlCol="0">
            <a:spAutoFit/>
          </a:bodyPr>
          <a:lstStyle/>
          <a:p>
            <a:pPr marL="285750" indent="-285750">
              <a:buFont typeface="Wingdings" panose="05000000000000000000" pitchFamily="2" charset="2"/>
              <a:buChar char="Ø"/>
            </a:pPr>
            <a:r>
              <a:rPr lang="fr-FR" dirty="0"/>
              <a:t>Regardons en détails les caractéristiques des individus les mieux représentés sur l’axe 2.</a:t>
            </a:r>
          </a:p>
          <a:p>
            <a:pPr marL="285750" indent="-285750">
              <a:buFont typeface="Courier New" panose="02070309020205020404" pitchFamily="49" charset="0"/>
              <a:buChar char="o"/>
            </a:pPr>
            <a:r>
              <a:rPr lang="fr-FR" dirty="0"/>
              <a:t>Individu 136</a:t>
            </a:r>
          </a:p>
          <a:p>
            <a:endParaRPr lang="fr-FR" dirty="0"/>
          </a:p>
        </p:txBody>
      </p:sp>
      <p:sp>
        <p:nvSpPr>
          <p:cNvPr id="6" name="ZoneTexte 5">
            <a:extLst>
              <a:ext uri="{FF2B5EF4-FFF2-40B4-BE49-F238E27FC236}">
                <a16:creationId xmlns:a16="http://schemas.microsoft.com/office/drawing/2014/main" id="{B401E2F7-B0AF-41D2-97E0-EAFEA3C9ECB3}"/>
              </a:ext>
            </a:extLst>
          </p:cNvPr>
          <p:cNvSpPr txBox="1"/>
          <p:nvPr/>
        </p:nvSpPr>
        <p:spPr>
          <a:xfrm>
            <a:off x="758609" y="3143972"/>
            <a:ext cx="9756009" cy="923330"/>
          </a:xfrm>
          <a:prstGeom prst="rect">
            <a:avLst/>
          </a:prstGeom>
          <a:noFill/>
        </p:spPr>
        <p:txBody>
          <a:bodyPr wrap="square" rtlCol="0">
            <a:spAutoFit/>
          </a:bodyPr>
          <a:lstStyle/>
          <a:p>
            <a:pPr marL="285750" indent="-285750">
              <a:buFont typeface="Courier New" panose="02070309020205020404" pitchFamily="49" charset="0"/>
              <a:buChar char="o"/>
            </a:pPr>
            <a:r>
              <a:rPr lang="fr-FR" dirty="0"/>
              <a:t>Individu 138</a:t>
            </a:r>
          </a:p>
          <a:p>
            <a:endParaRPr lang="fr-FR" dirty="0"/>
          </a:p>
          <a:p>
            <a:endParaRPr lang="fr-FR" dirty="0"/>
          </a:p>
        </p:txBody>
      </p:sp>
      <p:pic>
        <p:nvPicPr>
          <p:cNvPr id="3" name="Image 2">
            <a:extLst>
              <a:ext uri="{FF2B5EF4-FFF2-40B4-BE49-F238E27FC236}">
                <a16:creationId xmlns:a16="http://schemas.microsoft.com/office/drawing/2014/main" id="{66F19247-38EE-4EC8-8CCD-355907B2A5B2}"/>
              </a:ext>
            </a:extLst>
          </p:cNvPr>
          <p:cNvPicPr>
            <a:picLocks noChangeAspect="1"/>
          </p:cNvPicPr>
          <p:nvPr/>
        </p:nvPicPr>
        <p:blipFill>
          <a:blip r:embed="rId2"/>
          <a:stretch>
            <a:fillRect/>
          </a:stretch>
        </p:blipFill>
        <p:spPr>
          <a:xfrm>
            <a:off x="904261" y="1871134"/>
            <a:ext cx="6781800" cy="1143000"/>
          </a:xfrm>
          <a:prstGeom prst="rect">
            <a:avLst/>
          </a:prstGeom>
        </p:spPr>
      </p:pic>
      <p:pic>
        <p:nvPicPr>
          <p:cNvPr id="7" name="Image 6">
            <a:extLst>
              <a:ext uri="{FF2B5EF4-FFF2-40B4-BE49-F238E27FC236}">
                <a16:creationId xmlns:a16="http://schemas.microsoft.com/office/drawing/2014/main" id="{EDE6F822-738B-4480-9D34-389F2EF9A907}"/>
              </a:ext>
            </a:extLst>
          </p:cNvPr>
          <p:cNvPicPr>
            <a:picLocks noChangeAspect="1"/>
          </p:cNvPicPr>
          <p:nvPr/>
        </p:nvPicPr>
        <p:blipFill>
          <a:blip r:embed="rId3"/>
          <a:stretch>
            <a:fillRect/>
          </a:stretch>
        </p:blipFill>
        <p:spPr>
          <a:xfrm>
            <a:off x="904261" y="3589867"/>
            <a:ext cx="6934200" cy="1143000"/>
          </a:xfrm>
          <a:prstGeom prst="rect">
            <a:avLst/>
          </a:prstGeom>
        </p:spPr>
      </p:pic>
    </p:spTree>
    <p:extLst>
      <p:ext uri="{BB962C8B-B14F-4D97-AF65-F5344CB8AC3E}">
        <p14:creationId xmlns:p14="http://schemas.microsoft.com/office/powerpoint/2010/main" val="3127108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mauvaise</a:t>
            </a:r>
          </a:p>
        </p:txBody>
      </p:sp>
      <p:sp>
        <p:nvSpPr>
          <p:cNvPr id="8" name="ZoneTexte 7">
            <a:extLst>
              <a:ext uri="{FF2B5EF4-FFF2-40B4-BE49-F238E27FC236}">
                <a16:creationId xmlns:a16="http://schemas.microsoft.com/office/drawing/2014/main" id="{C5DC02FA-87B9-40D5-9ACD-B0106B339D9E}"/>
              </a:ext>
            </a:extLst>
          </p:cNvPr>
          <p:cNvSpPr txBox="1"/>
          <p:nvPr/>
        </p:nvSpPr>
        <p:spPr>
          <a:xfrm>
            <a:off x="757251" y="1201734"/>
            <a:ext cx="10277475" cy="923330"/>
          </a:xfrm>
          <a:prstGeom prst="rect">
            <a:avLst/>
          </a:prstGeom>
          <a:noFill/>
        </p:spPr>
        <p:txBody>
          <a:bodyPr wrap="square" rtlCol="0">
            <a:spAutoFit/>
          </a:bodyPr>
          <a:lstStyle/>
          <a:p>
            <a:pPr marL="285750" indent="-285750">
              <a:buFont typeface="Wingdings" panose="05000000000000000000" pitchFamily="2" charset="2"/>
              <a:buChar char="Ø"/>
            </a:pPr>
            <a:r>
              <a:rPr lang="fr-FR" dirty="0"/>
              <a:t>Regardons en détails les caractéristiques des individus les mieux représentés sur l’axe 2.</a:t>
            </a:r>
          </a:p>
          <a:p>
            <a:pPr marL="285750" indent="-285750">
              <a:buFont typeface="Courier New" panose="02070309020205020404" pitchFamily="49" charset="0"/>
              <a:buChar char="o"/>
            </a:pPr>
            <a:r>
              <a:rPr lang="fr-FR" dirty="0"/>
              <a:t>Individu 97</a:t>
            </a:r>
          </a:p>
          <a:p>
            <a:endParaRPr lang="fr-FR" dirty="0"/>
          </a:p>
        </p:txBody>
      </p:sp>
      <p:sp>
        <p:nvSpPr>
          <p:cNvPr id="6" name="ZoneTexte 5">
            <a:extLst>
              <a:ext uri="{FF2B5EF4-FFF2-40B4-BE49-F238E27FC236}">
                <a16:creationId xmlns:a16="http://schemas.microsoft.com/office/drawing/2014/main" id="{B401E2F7-B0AF-41D2-97E0-EAFEA3C9ECB3}"/>
              </a:ext>
            </a:extLst>
          </p:cNvPr>
          <p:cNvSpPr txBox="1"/>
          <p:nvPr/>
        </p:nvSpPr>
        <p:spPr>
          <a:xfrm>
            <a:off x="758609" y="3258285"/>
            <a:ext cx="9756009" cy="923330"/>
          </a:xfrm>
          <a:prstGeom prst="rect">
            <a:avLst/>
          </a:prstGeom>
          <a:noFill/>
        </p:spPr>
        <p:txBody>
          <a:bodyPr wrap="square" rtlCol="0">
            <a:spAutoFit/>
          </a:bodyPr>
          <a:lstStyle/>
          <a:p>
            <a:pPr marL="285750" indent="-285750">
              <a:buFont typeface="Courier New" panose="02070309020205020404" pitchFamily="49" charset="0"/>
              <a:buChar char="o"/>
            </a:pPr>
            <a:r>
              <a:rPr lang="fr-FR" dirty="0"/>
              <a:t>Individu 55</a:t>
            </a:r>
          </a:p>
          <a:p>
            <a:endParaRPr lang="fr-FR" dirty="0"/>
          </a:p>
          <a:p>
            <a:endParaRPr lang="fr-FR" dirty="0"/>
          </a:p>
        </p:txBody>
      </p:sp>
      <p:pic>
        <p:nvPicPr>
          <p:cNvPr id="4" name="Image 3">
            <a:extLst>
              <a:ext uri="{FF2B5EF4-FFF2-40B4-BE49-F238E27FC236}">
                <a16:creationId xmlns:a16="http://schemas.microsoft.com/office/drawing/2014/main" id="{0D76EB17-D65E-4703-9A9A-E00D5FF6D875}"/>
              </a:ext>
            </a:extLst>
          </p:cNvPr>
          <p:cNvPicPr>
            <a:picLocks noChangeAspect="1"/>
          </p:cNvPicPr>
          <p:nvPr/>
        </p:nvPicPr>
        <p:blipFill>
          <a:blip r:embed="rId2"/>
          <a:stretch>
            <a:fillRect/>
          </a:stretch>
        </p:blipFill>
        <p:spPr>
          <a:xfrm>
            <a:off x="944848" y="1820815"/>
            <a:ext cx="6829425" cy="1409700"/>
          </a:xfrm>
          <a:prstGeom prst="rect">
            <a:avLst/>
          </a:prstGeom>
        </p:spPr>
      </p:pic>
      <p:pic>
        <p:nvPicPr>
          <p:cNvPr id="9" name="Image 8">
            <a:extLst>
              <a:ext uri="{FF2B5EF4-FFF2-40B4-BE49-F238E27FC236}">
                <a16:creationId xmlns:a16="http://schemas.microsoft.com/office/drawing/2014/main" id="{C823698D-8C3A-49B5-A5DE-3B1019F7203A}"/>
              </a:ext>
            </a:extLst>
          </p:cNvPr>
          <p:cNvPicPr>
            <a:picLocks noChangeAspect="1"/>
          </p:cNvPicPr>
          <p:nvPr/>
        </p:nvPicPr>
        <p:blipFill>
          <a:blip r:embed="rId3"/>
          <a:stretch>
            <a:fillRect/>
          </a:stretch>
        </p:blipFill>
        <p:spPr>
          <a:xfrm>
            <a:off x="944848" y="3631874"/>
            <a:ext cx="6743700" cy="1133475"/>
          </a:xfrm>
          <a:prstGeom prst="rect">
            <a:avLst/>
          </a:prstGeom>
        </p:spPr>
      </p:pic>
    </p:spTree>
    <p:extLst>
      <p:ext uri="{BB962C8B-B14F-4D97-AF65-F5344CB8AC3E}">
        <p14:creationId xmlns:p14="http://schemas.microsoft.com/office/powerpoint/2010/main" val="1433315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pPr marL="342900" indent="-342900">
              <a:buFont typeface="Wingdings" panose="05000000000000000000" pitchFamily="2" charset="2"/>
              <a:buChar char="v"/>
            </a:pPr>
            <a:r>
              <a:rPr lang="fr-FR" sz="2000" dirty="0"/>
              <a:t>Influence des individus - Qualité de l’air mauvaise</a:t>
            </a:r>
          </a:p>
        </p:txBody>
      </p:sp>
      <p:sp>
        <p:nvSpPr>
          <p:cNvPr id="8" name="ZoneTexte 7">
            <a:extLst>
              <a:ext uri="{FF2B5EF4-FFF2-40B4-BE49-F238E27FC236}">
                <a16:creationId xmlns:a16="http://schemas.microsoft.com/office/drawing/2014/main" id="{C5DC02FA-87B9-40D5-9ACD-B0106B339D9E}"/>
              </a:ext>
            </a:extLst>
          </p:cNvPr>
          <p:cNvSpPr txBox="1"/>
          <p:nvPr/>
        </p:nvSpPr>
        <p:spPr>
          <a:xfrm>
            <a:off x="681163" y="1089232"/>
            <a:ext cx="10788787" cy="5555367"/>
          </a:xfrm>
          <a:prstGeom prst="rect">
            <a:avLst/>
          </a:prstGeom>
          <a:noFill/>
        </p:spPr>
        <p:txBody>
          <a:bodyPr wrap="square" rtlCol="0">
            <a:spAutoFit/>
          </a:bodyPr>
          <a:lstStyle/>
          <a:p>
            <a:pPr marL="285750" indent="-285750">
              <a:buFont typeface="Wingdings" panose="05000000000000000000" pitchFamily="2" charset="2"/>
              <a:buChar char="Ø"/>
            </a:pPr>
            <a:r>
              <a:rPr lang="fr-FR" sz="1500" u="sng" dirty="0"/>
              <a:t>Observations et interprétations:</a:t>
            </a:r>
          </a:p>
          <a:p>
            <a:pPr marL="285750" indent="-285750">
              <a:buFont typeface="Courier New" panose="02070309020205020404" pitchFamily="49" charset="0"/>
              <a:buChar char="o"/>
            </a:pPr>
            <a:r>
              <a:rPr lang="fr-FR" sz="1400" dirty="0"/>
              <a:t>Premièrement, on observe que tous les individus les plus représentatifs sont âgés d’au moins 100 ans, c’est-à-dire qu’ils ont au moins atteint le stade de développement adulte et que 3 d’entre eux ont plus de 300 ans et donc matures. </a:t>
            </a:r>
          </a:p>
          <a:p>
            <a:r>
              <a:rPr lang="fr-FR" sz="1400" b="1" dirty="0"/>
              <a:t>    </a:t>
            </a:r>
            <a:r>
              <a:rPr lang="fr-FR" sz="1400" b="1" i="1" dirty="0"/>
              <a:t>Hypothèse n°4: </a:t>
            </a:r>
            <a:r>
              <a:rPr lang="fr-FR" sz="1400" dirty="0"/>
              <a:t>Sous la condition que l’arbre remarquable ou un facteur agissant sur celui-ci ait un impact sur la qualité de l’air,     </a:t>
            </a:r>
          </a:p>
          <a:p>
            <a:r>
              <a:rPr lang="fr-FR" sz="1400" dirty="0"/>
              <a:t>    les arbres remarquables ayant atteint leur maturité ou un facteur agissant sur ceux-ci contribue(nt) à la dégradation de la      </a:t>
            </a:r>
          </a:p>
          <a:p>
            <a:r>
              <a:rPr lang="fr-FR" sz="1400" dirty="0"/>
              <a:t>    qualité de l’air. On peut supposer que l’environnement détecte lorsqu’un arbre est mature et exerce une activité directe sur la </a:t>
            </a:r>
          </a:p>
          <a:p>
            <a:r>
              <a:rPr lang="fr-FR" sz="1400" dirty="0"/>
              <a:t>    qualité de l’air. Cela peut être un humain par exemple qui exerce des activités d’entretien de l’arbre remarquable libérant des    </a:t>
            </a:r>
          </a:p>
          <a:p>
            <a:r>
              <a:rPr lang="fr-FR" sz="1400" dirty="0"/>
              <a:t>    polluants atmosphériques.</a:t>
            </a:r>
          </a:p>
          <a:p>
            <a:pPr marL="285750" indent="-285750">
              <a:buFont typeface="Courier New" panose="02070309020205020404" pitchFamily="49" charset="0"/>
              <a:buChar char="o"/>
            </a:pPr>
            <a:r>
              <a:rPr lang="fr-FR" sz="1400" dirty="0"/>
              <a:t>Deuxièmement, on observe que des 6 individus les plus représentatifs de l’axe 2, 4 sont de l’espèce x </a:t>
            </a:r>
            <a:r>
              <a:rPr lang="fr-FR" sz="1400" dirty="0" err="1"/>
              <a:t>hispanica</a:t>
            </a:r>
            <a:r>
              <a:rPr lang="fr-FR" sz="1400" dirty="0"/>
              <a:t> et 2 du genre </a:t>
            </a:r>
            <a:r>
              <a:rPr lang="fr-FR" sz="1400" dirty="0" err="1"/>
              <a:t>platanus</a:t>
            </a:r>
            <a:r>
              <a:rPr lang="fr-FR" sz="1400" dirty="0"/>
              <a:t>. </a:t>
            </a:r>
          </a:p>
          <a:p>
            <a:r>
              <a:rPr lang="fr-FR" sz="1400" dirty="0"/>
              <a:t>     </a:t>
            </a:r>
            <a:r>
              <a:rPr lang="fr-FR" sz="1400" b="1" i="1" dirty="0"/>
              <a:t>Hypothèse n°5: </a:t>
            </a:r>
            <a:r>
              <a:rPr lang="fr-FR" sz="1400" dirty="0"/>
              <a:t>Sous la condition que l’arbre remarquable ou un facteur agissant sur celui-ci ait un impact sur la qualité de </a:t>
            </a:r>
          </a:p>
          <a:p>
            <a:r>
              <a:rPr lang="fr-FR" sz="1400" dirty="0"/>
              <a:t>     l’air, le genre </a:t>
            </a:r>
            <a:r>
              <a:rPr lang="fr-FR" sz="1400" dirty="0" err="1"/>
              <a:t>platanus</a:t>
            </a:r>
            <a:r>
              <a:rPr lang="fr-FR" sz="1400" dirty="0"/>
              <a:t> et particulièrement l’espèce x </a:t>
            </a:r>
            <a:r>
              <a:rPr lang="fr-FR" sz="1400" dirty="0" err="1"/>
              <a:t>hispanica</a:t>
            </a:r>
            <a:r>
              <a:rPr lang="fr-FR" sz="1400" dirty="0"/>
              <a:t> contribue davantage à la dégradation de la qualité de l’air que    </a:t>
            </a:r>
          </a:p>
          <a:p>
            <a:r>
              <a:rPr lang="fr-FR" sz="1400" dirty="0"/>
              <a:t>     les autres genres et espèces d’arbres remarquables.    </a:t>
            </a:r>
          </a:p>
          <a:p>
            <a:r>
              <a:rPr lang="fr-FR" sz="1400" dirty="0"/>
              <a:t>     Paradoxal par rapport à ce qui a été vu précédemment! Avec les hypothèses vues précédemment on peut supposer que ce genre   </a:t>
            </a:r>
          </a:p>
          <a:p>
            <a:r>
              <a:rPr lang="fr-FR" sz="1400" dirty="0"/>
              <a:t>     et cette espèce usent des polluants atmosphériques pour produire de nouveaux polluants et que ceux-ci interagissent </a:t>
            </a:r>
          </a:p>
          <a:p>
            <a:r>
              <a:rPr lang="fr-FR" sz="1400" dirty="0"/>
              <a:t>     positivement avec les polluants déjà présents dans l’atmosphère! </a:t>
            </a:r>
          </a:p>
          <a:p>
            <a:pPr marL="285750" indent="-285750">
              <a:buFont typeface="Courier New" panose="02070309020205020404" pitchFamily="49" charset="0"/>
              <a:buChar char="o"/>
            </a:pPr>
            <a:r>
              <a:rPr lang="fr-FR" sz="1400" dirty="0"/>
              <a:t>Troisièmement, on observe que 4 des 6 individus sont situés dans des parcs ou des squares tandis que dans le groupe précédent, ils étaient situés dans le bois de Boulogne ou des jardins. Les parcs se distinguent des jardins par un nombre d’éléments de construction </a:t>
            </a:r>
            <a:r>
              <a:rPr lang="fr-FR" sz="1400" b="0" i="0" dirty="0">
                <a:solidFill>
                  <a:srgbClr val="212529"/>
                </a:solidFill>
                <a:effectLst/>
              </a:rPr>
              <a:t>(bâtiments, plans d’eau artificiels, etc.) bien plus important que ceux des jardins où l'on cultive des végétaux utiles, comme par exemple ceux qui vont favoriser un écosystème sain. Les squares eux sont généralement des places urbaines desservies par des voies de communication.</a:t>
            </a:r>
          </a:p>
          <a:p>
            <a:r>
              <a:rPr lang="fr-FR" sz="1400" b="1" i="1" dirty="0"/>
              <a:t>     Hypothèse n°6: </a:t>
            </a:r>
            <a:r>
              <a:rPr lang="fr-FR" sz="1400" dirty="0"/>
              <a:t>Sous les conditions que l’arbre remarquable ait un impact sur la qualité de l’air ou un facteur agissant sur </a:t>
            </a:r>
          </a:p>
          <a:p>
            <a:r>
              <a:rPr lang="fr-FR" sz="1400" dirty="0"/>
              <a:t>     celui-ci et de l’hypothèse n°1, l’environnement de ces individus n’est pas assez sain pour l’empêcher d’émettre des substances  </a:t>
            </a:r>
          </a:p>
          <a:p>
            <a:r>
              <a:rPr lang="fr-FR" sz="1400" dirty="0"/>
              <a:t>     dégradant la qualité de l’air et que c’est l’ensemble d’un écosystème qui agit de façon positive sur la qualité de l’air. </a:t>
            </a:r>
          </a:p>
          <a:p>
            <a:endParaRPr lang="fr-FR" dirty="0"/>
          </a:p>
        </p:txBody>
      </p:sp>
    </p:spTree>
    <p:extLst>
      <p:ext uri="{BB962C8B-B14F-4D97-AF65-F5344CB8AC3E}">
        <p14:creationId xmlns:p14="http://schemas.microsoft.com/office/powerpoint/2010/main" val="1343496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454690-9F27-4D69-B1B9-502E58874040}"/>
              </a:ext>
            </a:extLst>
          </p:cNvPr>
          <p:cNvSpPr>
            <a:spLocks noGrp="1"/>
          </p:cNvSpPr>
          <p:nvPr>
            <p:ph type="title"/>
          </p:nvPr>
        </p:nvSpPr>
        <p:spPr/>
        <p:txBody>
          <a:bodyPr/>
          <a:lstStyle/>
          <a:p>
            <a:r>
              <a:rPr lang="fr-FR" dirty="0"/>
              <a:t>II. Analyses bivariées</a:t>
            </a:r>
          </a:p>
        </p:txBody>
      </p:sp>
      <p:sp>
        <p:nvSpPr>
          <p:cNvPr id="3" name="Espace réservé du contenu 2">
            <a:extLst>
              <a:ext uri="{FF2B5EF4-FFF2-40B4-BE49-F238E27FC236}">
                <a16:creationId xmlns:a16="http://schemas.microsoft.com/office/drawing/2014/main" id="{DCFC01DA-DA4F-485B-B54A-4685A3D28C10}"/>
              </a:ext>
            </a:extLst>
          </p:cNvPr>
          <p:cNvSpPr>
            <a:spLocks noGrp="1"/>
          </p:cNvSpPr>
          <p:nvPr>
            <p:ph idx="1"/>
          </p:nvPr>
        </p:nvSpPr>
        <p:spPr>
          <a:xfrm>
            <a:off x="677334" y="1930401"/>
            <a:ext cx="8596668" cy="4110962"/>
          </a:xfrm>
        </p:spPr>
        <p:txBody>
          <a:bodyPr/>
          <a:lstStyle/>
          <a:p>
            <a:endParaRPr lang="fr-FR" dirty="0"/>
          </a:p>
          <a:p>
            <a:pPr>
              <a:buFont typeface="Wingdings" panose="05000000000000000000" pitchFamily="2" charset="2"/>
              <a:buChar char="v"/>
            </a:pPr>
            <a:r>
              <a:rPr lang="fr-FR" dirty="0"/>
              <a:t>1</a:t>
            </a:r>
            <a:r>
              <a:rPr lang="fr-FR" baseline="30000" dirty="0"/>
              <a:t>ère</a:t>
            </a:r>
            <a:r>
              <a:rPr lang="fr-FR" dirty="0"/>
              <a:t> analyse – Variables qualitatives retenues: Qualité de l’air, Genre</a:t>
            </a:r>
          </a:p>
          <a:p>
            <a:pPr>
              <a:buFont typeface="Wingdings" panose="05000000000000000000" pitchFamily="2" charset="2"/>
              <a:buChar char="v"/>
            </a:pPr>
            <a:r>
              <a:rPr lang="fr-FR" dirty="0"/>
              <a:t>2</a:t>
            </a:r>
            <a:r>
              <a:rPr lang="fr-FR" baseline="30000" dirty="0"/>
              <a:t>e</a:t>
            </a:r>
            <a:r>
              <a:rPr lang="fr-FR" dirty="0"/>
              <a:t> analyse - Variables qualitatives retenues: Qualité de l’air, Stade de développement</a:t>
            </a:r>
          </a:p>
          <a:p>
            <a:endParaRPr lang="fr-FR" dirty="0"/>
          </a:p>
        </p:txBody>
      </p:sp>
      <p:sp>
        <p:nvSpPr>
          <p:cNvPr id="4" name="ZoneTexte 3">
            <a:extLst>
              <a:ext uri="{FF2B5EF4-FFF2-40B4-BE49-F238E27FC236}">
                <a16:creationId xmlns:a16="http://schemas.microsoft.com/office/drawing/2014/main" id="{B6CC94ED-307F-4171-8797-E8C22788EEC5}"/>
              </a:ext>
            </a:extLst>
          </p:cNvPr>
          <p:cNvSpPr txBox="1"/>
          <p:nvPr/>
        </p:nvSpPr>
        <p:spPr>
          <a:xfrm>
            <a:off x="677334" y="1535837"/>
            <a:ext cx="8502177" cy="369332"/>
          </a:xfrm>
          <a:prstGeom prst="rect">
            <a:avLst/>
          </a:prstGeom>
          <a:noFill/>
        </p:spPr>
        <p:txBody>
          <a:bodyPr wrap="square" rtlCol="0">
            <a:spAutoFit/>
          </a:bodyPr>
          <a:lstStyle/>
          <a:p>
            <a:r>
              <a:rPr lang="fr-FR" dirty="0"/>
              <a:t>Vérification des hypothèses n°1 et 4, 2 et 5</a:t>
            </a:r>
          </a:p>
        </p:txBody>
      </p:sp>
    </p:spTree>
    <p:extLst>
      <p:ext uri="{BB962C8B-B14F-4D97-AF65-F5344CB8AC3E}">
        <p14:creationId xmlns:p14="http://schemas.microsoft.com/office/powerpoint/2010/main" val="1881340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2" name="ZoneTexte 1">
            <a:extLst>
              <a:ext uri="{FF2B5EF4-FFF2-40B4-BE49-F238E27FC236}">
                <a16:creationId xmlns:a16="http://schemas.microsoft.com/office/drawing/2014/main" id="{441CDA02-507E-400E-8837-98D960D752AA}"/>
              </a:ext>
            </a:extLst>
          </p:cNvPr>
          <p:cNvSpPr txBox="1"/>
          <p:nvPr/>
        </p:nvSpPr>
        <p:spPr>
          <a:xfrm>
            <a:off x="839220" y="1645572"/>
            <a:ext cx="10317114" cy="338554"/>
          </a:xfrm>
          <a:prstGeom prst="rect">
            <a:avLst/>
          </a:prstGeom>
          <a:noFill/>
        </p:spPr>
        <p:txBody>
          <a:bodyPr wrap="square" rtlCol="0">
            <a:spAutoFit/>
          </a:bodyPr>
          <a:lstStyle/>
          <a:p>
            <a:r>
              <a:rPr lang="fr-FR" sz="1600" dirty="0"/>
              <a:t>Tableau de contingence</a:t>
            </a:r>
          </a:p>
        </p:txBody>
      </p:sp>
      <p:sp>
        <p:nvSpPr>
          <p:cNvPr id="9" name="ZoneTexte 8">
            <a:extLst>
              <a:ext uri="{FF2B5EF4-FFF2-40B4-BE49-F238E27FC236}">
                <a16:creationId xmlns:a16="http://schemas.microsoft.com/office/drawing/2014/main" id="{F56F5407-07E4-4B71-AE57-F12EAAE79393}"/>
              </a:ext>
            </a:extLst>
          </p:cNvPr>
          <p:cNvSpPr txBox="1"/>
          <p:nvPr/>
        </p:nvSpPr>
        <p:spPr>
          <a:xfrm>
            <a:off x="5849682" y="2069196"/>
            <a:ext cx="5462570" cy="2554545"/>
          </a:xfrm>
          <a:prstGeom prst="rect">
            <a:avLst/>
          </a:prstGeom>
          <a:noFill/>
        </p:spPr>
        <p:txBody>
          <a:bodyPr wrap="square" rtlCol="0">
            <a:spAutoFit/>
          </a:bodyPr>
          <a:lstStyle/>
          <a:p>
            <a:r>
              <a:rPr lang="fr-FR" sz="1600" u="sng" dirty="0"/>
              <a:t>Interprétation</a:t>
            </a:r>
          </a:p>
          <a:p>
            <a:r>
              <a:rPr lang="fr-FR" sz="1600" dirty="0"/>
              <a:t>Le tableau de contingence nous indique que les arbres remarquables qui vivent dans des zones où la qualité de l’air est dégradée sont ceux du genre </a:t>
            </a:r>
            <a:r>
              <a:rPr lang="fr-FR" sz="1600" dirty="0" err="1"/>
              <a:t>Platanus</a:t>
            </a:r>
            <a:r>
              <a:rPr lang="fr-FR" sz="1600" dirty="0"/>
              <a:t> avec une fréquence de 17,6%, puis ceux du genre Fagus avec une fréquence de 11,76%, puis ceux du genre Quercus avec une fréquence de 5,88% puis ceux du genre </a:t>
            </a:r>
            <a:r>
              <a:rPr lang="fr-FR" sz="1600" dirty="0" err="1"/>
              <a:t>Cedrus</a:t>
            </a:r>
            <a:r>
              <a:rPr lang="fr-FR" sz="1600" dirty="0"/>
              <a:t>, Ginko avec une fréquence de 4.7%. On peut penser que ce genre d’arbres remarquables ou des facteurs agissant sur ceux-ci améliorent la qualité de l’air.</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7868420" cy="369332"/>
          </a:xfrm>
          <a:prstGeom prst="rect">
            <a:avLst/>
          </a:prstGeom>
          <a:noFill/>
        </p:spPr>
        <p:txBody>
          <a:bodyPr wrap="square" rtlCol="0">
            <a:spAutoFit/>
          </a:bodyPr>
          <a:lstStyle/>
          <a:p>
            <a:r>
              <a:rPr lang="fr-FR" dirty="0"/>
              <a:t>Qualité de l’air dégradée</a:t>
            </a:r>
          </a:p>
        </p:txBody>
      </p:sp>
      <p:pic>
        <p:nvPicPr>
          <p:cNvPr id="4" name="Image 3">
            <a:extLst>
              <a:ext uri="{FF2B5EF4-FFF2-40B4-BE49-F238E27FC236}">
                <a16:creationId xmlns:a16="http://schemas.microsoft.com/office/drawing/2014/main" id="{486F2DB2-EB0C-4B41-84F4-5162D268E2D7}"/>
              </a:ext>
            </a:extLst>
          </p:cNvPr>
          <p:cNvPicPr>
            <a:picLocks noChangeAspect="1"/>
          </p:cNvPicPr>
          <p:nvPr/>
        </p:nvPicPr>
        <p:blipFill>
          <a:blip r:embed="rId2"/>
          <a:stretch>
            <a:fillRect/>
          </a:stretch>
        </p:blipFill>
        <p:spPr>
          <a:xfrm>
            <a:off x="790048" y="2172338"/>
            <a:ext cx="4905375" cy="3133725"/>
          </a:xfrm>
          <a:prstGeom prst="rect">
            <a:avLst/>
          </a:prstGeom>
        </p:spPr>
      </p:pic>
    </p:spTree>
    <p:extLst>
      <p:ext uri="{BB962C8B-B14F-4D97-AF65-F5344CB8AC3E}">
        <p14:creationId xmlns:p14="http://schemas.microsoft.com/office/powerpoint/2010/main" val="3542710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7868420" cy="369332"/>
          </a:xfrm>
          <a:prstGeom prst="rect">
            <a:avLst/>
          </a:prstGeom>
          <a:noFill/>
        </p:spPr>
        <p:txBody>
          <a:bodyPr wrap="square" rtlCol="0">
            <a:spAutoFit/>
          </a:bodyPr>
          <a:lstStyle/>
          <a:p>
            <a:r>
              <a:rPr lang="fr-FR" dirty="0"/>
              <a:t>Qualité de l’air dégradée - </a:t>
            </a:r>
            <a:r>
              <a:rPr lang="fr-FR" dirty="0" err="1"/>
              <a:t>Platanus</a:t>
            </a:r>
            <a:endParaRPr lang="fr-FR" dirty="0"/>
          </a:p>
        </p:txBody>
      </p:sp>
      <p:pic>
        <p:nvPicPr>
          <p:cNvPr id="3" name="Image 2" descr="Une image contenant texte&#10;&#10;Description générée automatiquement">
            <a:extLst>
              <a:ext uri="{FF2B5EF4-FFF2-40B4-BE49-F238E27FC236}">
                <a16:creationId xmlns:a16="http://schemas.microsoft.com/office/drawing/2014/main" id="{80484B92-1344-4684-B0CF-9A6861408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072" y="1711460"/>
            <a:ext cx="9386765" cy="4562424"/>
          </a:xfrm>
          <a:prstGeom prst="rect">
            <a:avLst/>
          </a:prstGeom>
        </p:spPr>
      </p:pic>
    </p:spTree>
    <p:extLst>
      <p:ext uri="{BB962C8B-B14F-4D97-AF65-F5344CB8AC3E}">
        <p14:creationId xmlns:p14="http://schemas.microsoft.com/office/powerpoint/2010/main" val="2729483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7868420" cy="369332"/>
          </a:xfrm>
          <a:prstGeom prst="rect">
            <a:avLst/>
          </a:prstGeom>
          <a:noFill/>
        </p:spPr>
        <p:txBody>
          <a:bodyPr wrap="square" rtlCol="0">
            <a:spAutoFit/>
          </a:bodyPr>
          <a:lstStyle/>
          <a:p>
            <a:r>
              <a:rPr lang="fr-FR" dirty="0"/>
              <a:t>Qualité de l’air dégradée - Fagus</a:t>
            </a:r>
          </a:p>
        </p:txBody>
      </p:sp>
      <p:pic>
        <p:nvPicPr>
          <p:cNvPr id="4" name="Image 3" descr="Une image contenant texte&#10;&#10;Description générée automatiquement">
            <a:extLst>
              <a:ext uri="{FF2B5EF4-FFF2-40B4-BE49-F238E27FC236}">
                <a16:creationId xmlns:a16="http://schemas.microsoft.com/office/drawing/2014/main" id="{B4C0BE25-784E-40D3-90B6-B14A5218F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51" y="1591854"/>
            <a:ext cx="9635664" cy="4683401"/>
          </a:xfrm>
          <a:prstGeom prst="rect">
            <a:avLst/>
          </a:prstGeom>
        </p:spPr>
      </p:pic>
    </p:spTree>
    <p:extLst>
      <p:ext uri="{BB962C8B-B14F-4D97-AF65-F5344CB8AC3E}">
        <p14:creationId xmlns:p14="http://schemas.microsoft.com/office/powerpoint/2010/main" val="2613009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7868420" cy="369332"/>
          </a:xfrm>
          <a:prstGeom prst="rect">
            <a:avLst/>
          </a:prstGeom>
          <a:noFill/>
        </p:spPr>
        <p:txBody>
          <a:bodyPr wrap="square" rtlCol="0">
            <a:spAutoFit/>
          </a:bodyPr>
          <a:lstStyle/>
          <a:p>
            <a:r>
              <a:rPr lang="fr-FR" dirty="0"/>
              <a:t>Qualité de l’air dégradée - Quercus</a:t>
            </a:r>
          </a:p>
        </p:txBody>
      </p:sp>
      <p:pic>
        <p:nvPicPr>
          <p:cNvPr id="3" name="Image 2" descr="Une image contenant texte&#10;&#10;Description générée automatiquement">
            <a:extLst>
              <a:ext uri="{FF2B5EF4-FFF2-40B4-BE49-F238E27FC236}">
                <a16:creationId xmlns:a16="http://schemas.microsoft.com/office/drawing/2014/main" id="{DC123F0B-AD7F-4304-9AEE-10AB0A8AF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714" y="1532164"/>
            <a:ext cx="9607498" cy="4669711"/>
          </a:xfrm>
          <a:prstGeom prst="rect">
            <a:avLst/>
          </a:prstGeom>
        </p:spPr>
      </p:pic>
    </p:spTree>
    <p:extLst>
      <p:ext uri="{BB962C8B-B14F-4D97-AF65-F5344CB8AC3E}">
        <p14:creationId xmlns:p14="http://schemas.microsoft.com/office/powerpoint/2010/main" val="3805534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10209360" cy="369332"/>
          </a:xfrm>
          <a:prstGeom prst="rect">
            <a:avLst/>
          </a:prstGeom>
          <a:noFill/>
        </p:spPr>
        <p:txBody>
          <a:bodyPr wrap="square" rtlCol="0">
            <a:spAutoFit/>
          </a:bodyPr>
          <a:lstStyle/>
          <a:p>
            <a:r>
              <a:rPr lang="fr-FR" dirty="0"/>
              <a:t>Qualité de l’air dégradée– </a:t>
            </a:r>
            <a:r>
              <a:rPr lang="fr-FR" dirty="0" err="1"/>
              <a:t>Platanus</a:t>
            </a:r>
            <a:r>
              <a:rPr lang="fr-FR" dirty="0"/>
              <a:t>, Fagus, Quercus </a:t>
            </a:r>
            <a:r>
              <a:rPr lang="fr-FR" dirty="0">
                <a:solidFill>
                  <a:srgbClr val="FF0000"/>
                </a:solidFill>
              </a:rPr>
              <a:t>(Interprétations avec diapo 33)</a:t>
            </a:r>
          </a:p>
        </p:txBody>
      </p:sp>
      <p:sp>
        <p:nvSpPr>
          <p:cNvPr id="2" name="ZoneTexte 1">
            <a:extLst>
              <a:ext uri="{FF2B5EF4-FFF2-40B4-BE49-F238E27FC236}">
                <a16:creationId xmlns:a16="http://schemas.microsoft.com/office/drawing/2014/main" id="{F12276EF-B6EF-483C-8C64-EC848A28C803}"/>
              </a:ext>
            </a:extLst>
          </p:cNvPr>
          <p:cNvSpPr txBox="1"/>
          <p:nvPr/>
        </p:nvSpPr>
        <p:spPr>
          <a:xfrm>
            <a:off x="837156" y="1578107"/>
            <a:ext cx="10058400" cy="1846659"/>
          </a:xfrm>
          <a:prstGeom prst="rect">
            <a:avLst/>
          </a:prstGeom>
          <a:noFill/>
        </p:spPr>
        <p:txBody>
          <a:bodyPr wrap="square" rtlCol="0">
            <a:spAutoFit/>
          </a:bodyPr>
          <a:lstStyle/>
          <a:p>
            <a:r>
              <a:rPr lang="fr-FR" sz="1400" u="sng" dirty="0"/>
              <a:t>Interprétation du graphique des proportions de pollution sachant les </a:t>
            </a:r>
            <a:r>
              <a:rPr lang="fr-FR" sz="1400" u="sng" dirty="0" err="1"/>
              <a:t>Platanus</a:t>
            </a:r>
            <a:endParaRPr lang="fr-FR" sz="1400" u="sng" dirty="0"/>
          </a:p>
          <a:p>
            <a:r>
              <a:rPr lang="fr-FR" sz="1400" dirty="0"/>
              <a:t>En ôtant de l’étude les 7 autres genres dont la fréquence d’habitation dans les zones à qualité de l’air est la plus élevée, on remarque que la proportion de pollution moindre est de 0.47% dans les zones où vivent les </a:t>
            </a:r>
            <a:r>
              <a:rPr lang="fr-FR" sz="1400" dirty="0" err="1"/>
              <a:t>platanus</a:t>
            </a:r>
            <a:r>
              <a:rPr lang="fr-FR" sz="1400" dirty="0"/>
              <a:t> tandis que pour l’ensemble des autres genres d’arbres remarquables, elle est globalement de 0.43%. Elle est donc légèrement plus élevée. Cette incidence légèrement plus élevée et non significative par rapport au reste de l’ensemble des genres d’arbres remarquables peut être interprétée par le fait que ce genre a une incidence positive sur la qualité de l’air qui compense son incidence négative. </a:t>
            </a:r>
          </a:p>
          <a:p>
            <a:endParaRPr lang="fr-FR" sz="1600" dirty="0"/>
          </a:p>
        </p:txBody>
      </p:sp>
      <p:sp>
        <p:nvSpPr>
          <p:cNvPr id="40" name="ZoneTexte 39">
            <a:extLst>
              <a:ext uri="{FF2B5EF4-FFF2-40B4-BE49-F238E27FC236}">
                <a16:creationId xmlns:a16="http://schemas.microsoft.com/office/drawing/2014/main" id="{65A71EFE-6F11-4C27-A6B4-2CAC99FCE68B}"/>
              </a:ext>
            </a:extLst>
          </p:cNvPr>
          <p:cNvSpPr txBox="1"/>
          <p:nvPr/>
        </p:nvSpPr>
        <p:spPr>
          <a:xfrm>
            <a:off x="837156" y="3143093"/>
            <a:ext cx="10058400" cy="1631216"/>
          </a:xfrm>
          <a:prstGeom prst="rect">
            <a:avLst/>
          </a:prstGeom>
          <a:noFill/>
        </p:spPr>
        <p:txBody>
          <a:bodyPr wrap="square" rtlCol="0">
            <a:spAutoFit/>
          </a:bodyPr>
          <a:lstStyle/>
          <a:p>
            <a:r>
              <a:rPr lang="fr-FR" sz="1400" u="sng" dirty="0"/>
              <a:t>Interprétation du graphique des proportions de pollution sachant les Fagus</a:t>
            </a:r>
          </a:p>
          <a:p>
            <a:r>
              <a:rPr lang="fr-FR" sz="1400" dirty="0"/>
              <a:t>En ôtant de l’étude les 7 autres genres dont la fréquence d’habitation dans les zones à qualité de l’air est la plus élevée, on remarque que les </a:t>
            </a:r>
            <a:r>
              <a:rPr lang="fr-FR" sz="1400" dirty="0" err="1"/>
              <a:t>fagus</a:t>
            </a:r>
            <a:r>
              <a:rPr lang="fr-FR" sz="1400" dirty="0"/>
              <a:t> vivent majoritairement dans des zones où la qualité de l’air est meilleure. On peut interpréter que ce genre d’arbres remarquables ou un facteur agissant sur ceux-ci a une incidence très positive sur la qualité de l’air. Par exemple, il use de beaucoup de polluants atmosphériques pour sa croissance, ou bien il est implanté et croît seulement dans des écosystèmes sains qui contribuent à l’amélioration de la qualité de l’air.</a:t>
            </a:r>
          </a:p>
          <a:p>
            <a:endParaRPr lang="fr-FR" sz="1600" dirty="0"/>
          </a:p>
        </p:txBody>
      </p:sp>
      <p:sp>
        <p:nvSpPr>
          <p:cNvPr id="42" name="ZoneTexte 41">
            <a:extLst>
              <a:ext uri="{FF2B5EF4-FFF2-40B4-BE49-F238E27FC236}">
                <a16:creationId xmlns:a16="http://schemas.microsoft.com/office/drawing/2014/main" id="{C4AA1446-45E6-45B9-AC29-CC605B0C97A0}"/>
              </a:ext>
            </a:extLst>
          </p:cNvPr>
          <p:cNvSpPr txBox="1"/>
          <p:nvPr/>
        </p:nvSpPr>
        <p:spPr>
          <a:xfrm>
            <a:off x="833982" y="4492636"/>
            <a:ext cx="10058400" cy="1846659"/>
          </a:xfrm>
          <a:prstGeom prst="rect">
            <a:avLst/>
          </a:prstGeom>
          <a:noFill/>
        </p:spPr>
        <p:txBody>
          <a:bodyPr wrap="square" rtlCol="0">
            <a:spAutoFit/>
          </a:bodyPr>
          <a:lstStyle/>
          <a:p>
            <a:r>
              <a:rPr lang="fr-FR" sz="1400" u="sng" dirty="0"/>
              <a:t>Interprétation du graphique des proportions de pollution sachant les Quercus</a:t>
            </a:r>
          </a:p>
          <a:p>
            <a:r>
              <a:rPr lang="fr-FR" sz="1400" dirty="0"/>
              <a:t>En ôtant de l’étude les 7 autres genres dont la fréquence d’habitation dans les zones à qualité de l’air est la plus élevée, on remarque que la proportion de pollution moindre est globalement similaire à celle de la pollution élevée. Cela peut s’expliquer par exemple par le fait que les Quercus sont aussi sujets à des mécanismes qui influent négativement l’air et compensent tout juste ceux ayant une influence positive. Par exemple, ils usent autant de composants atmosphériques pour leur croissance qu’ils n’en rejettent, les composants atmosphériques qu’ils utilisent sont ainsi transformés en d’autres polluants atmosphériques qui ont la même incidence négative sur l’air que ceux utilisés!</a:t>
            </a:r>
          </a:p>
          <a:p>
            <a:endParaRPr lang="fr-FR" sz="1600" dirty="0"/>
          </a:p>
        </p:txBody>
      </p:sp>
    </p:spTree>
    <p:extLst>
      <p:ext uri="{BB962C8B-B14F-4D97-AF65-F5344CB8AC3E}">
        <p14:creationId xmlns:p14="http://schemas.microsoft.com/office/powerpoint/2010/main" val="3108729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2" name="ZoneTexte 1">
            <a:extLst>
              <a:ext uri="{FF2B5EF4-FFF2-40B4-BE49-F238E27FC236}">
                <a16:creationId xmlns:a16="http://schemas.microsoft.com/office/drawing/2014/main" id="{441CDA02-507E-400E-8837-98D960D752AA}"/>
              </a:ext>
            </a:extLst>
          </p:cNvPr>
          <p:cNvSpPr txBox="1"/>
          <p:nvPr/>
        </p:nvSpPr>
        <p:spPr>
          <a:xfrm>
            <a:off x="828850" y="1259049"/>
            <a:ext cx="10317114" cy="338554"/>
          </a:xfrm>
          <a:prstGeom prst="rect">
            <a:avLst/>
          </a:prstGeom>
          <a:noFill/>
        </p:spPr>
        <p:txBody>
          <a:bodyPr wrap="square" rtlCol="0">
            <a:spAutoFit/>
          </a:bodyPr>
          <a:lstStyle/>
          <a:p>
            <a:r>
              <a:rPr lang="fr-FR" sz="1600" dirty="0"/>
              <a:t>Test du khi-2</a:t>
            </a:r>
          </a:p>
        </p:txBody>
      </p:sp>
      <p:sp>
        <p:nvSpPr>
          <p:cNvPr id="9" name="ZoneTexte 8">
            <a:extLst>
              <a:ext uri="{FF2B5EF4-FFF2-40B4-BE49-F238E27FC236}">
                <a16:creationId xmlns:a16="http://schemas.microsoft.com/office/drawing/2014/main" id="{F56F5407-07E4-4B71-AE57-F12EAAE79393}"/>
              </a:ext>
            </a:extLst>
          </p:cNvPr>
          <p:cNvSpPr txBox="1"/>
          <p:nvPr/>
        </p:nvSpPr>
        <p:spPr>
          <a:xfrm>
            <a:off x="828850" y="2982148"/>
            <a:ext cx="10623344" cy="2062103"/>
          </a:xfrm>
          <a:prstGeom prst="rect">
            <a:avLst/>
          </a:prstGeom>
          <a:noFill/>
        </p:spPr>
        <p:txBody>
          <a:bodyPr wrap="square" rtlCol="0">
            <a:spAutoFit/>
          </a:bodyPr>
          <a:lstStyle/>
          <a:p>
            <a:r>
              <a:rPr lang="fr-FR" sz="1600" u="sng" dirty="0"/>
              <a:t>Interprétation</a:t>
            </a:r>
          </a:p>
          <a:p>
            <a:r>
              <a:rPr lang="fr-FR" sz="1600" dirty="0"/>
              <a:t>En sélectionnant les genres </a:t>
            </a:r>
            <a:r>
              <a:rPr lang="fr-FR" sz="1600" dirty="0" err="1"/>
              <a:t>platanus</a:t>
            </a:r>
            <a:r>
              <a:rPr lang="fr-FR" sz="1600" dirty="0"/>
              <a:t>, </a:t>
            </a:r>
            <a:r>
              <a:rPr lang="fr-FR" sz="1600" dirty="0" err="1"/>
              <a:t>fagus</a:t>
            </a:r>
            <a:r>
              <a:rPr lang="fr-FR" sz="1600" dirty="0"/>
              <a:t> et quercus afin d’effectuer un test du khi-2 permettant de tester l’hypothèse d’indépendance entre ces genres et la qualité de l’air, on observe que la p-valeur est strictement inférieure à 5%, on rejette l’hypothèse d’indépendance des variables. </a:t>
            </a:r>
          </a:p>
          <a:p>
            <a:r>
              <a:rPr lang="fr-FR" sz="1600" dirty="0"/>
              <a:t>Autrement dit, nous ne pouvons pas conclure que les zones abritant les genres </a:t>
            </a:r>
            <a:r>
              <a:rPr lang="fr-FR" sz="1600" dirty="0" err="1"/>
              <a:t>platanus</a:t>
            </a:r>
            <a:r>
              <a:rPr lang="fr-FR" sz="1600" dirty="0"/>
              <a:t>, </a:t>
            </a:r>
            <a:r>
              <a:rPr lang="fr-FR" sz="1600" dirty="0" err="1"/>
              <a:t>fagus</a:t>
            </a:r>
            <a:r>
              <a:rPr lang="fr-FR" sz="1600" dirty="0"/>
              <a:t> et quercus sont sujettes à des mécanismes qui impactent positivement la qualité de l’air. Cela peut-être du au manque de modalités de la variable Qualité de l’air, aux données manquantes comme celle de l’impact de la circulation sur la qualité de l’air. </a:t>
            </a:r>
          </a:p>
        </p:txBody>
      </p:sp>
      <p:pic>
        <p:nvPicPr>
          <p:cNvPr id="4" name="Image 3">
            <a:extLst>
              <a:ext uri="{FF2B5EF4-FFF2-40B4-BE49-F238E27FC236}">
                <a16:creationId xmlns:a16="http://schemas.microsoft.com/office/drawing/2014/main" id="{672D4E1F-B13C-44E4-AAAD-1DE22B67C428}"/>
              </a:ext>
            </a:extLst>
          </p:cNvPr>
          <p:cNvPicPr>
            <a:picLocks noChangeAspect="1"/>
          </p:cNvPicPr>
          <p:nvPr/>
        </p:nvPicPr>
        <p:blipFill>
          <a:blip r:embed="rId2"/>
          <a:stretch>
            <a:fillRect/>
          </a:stretch>
        </p:blipFill>
        <p:spPr>
          <a:xfrm>
            <a:off x="904261" y="1704088"/>
            <a:ext cx="6143625" cy="1171575"/>
          </a:xfrm>
          <a:prstGeom prst="rect">
            <a:avLst/>
          </a:prstGeom>
        </p:spPr>
      </p:pic>
    </p:spTree>
    <p:extLst>
      <p:ext uri="{BB962C8B-B14F-4D97-AF65-F5344CB8AC3E}">
        <p14:creationId xmlns:p14="http://schemas.microsoft.com/office/powerpoint/2010/main" val="116119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400110"/>
          </a:xfrm>
          <a:prstGeom prst="rect">
            <a:avLst/>
          </a:prstGeom>
          <a:noFill/>
        </p:spPr>
        <p:txBody>
          <a:bodyPr wrap="square" rtlCol="0">
            <a:spAutoFit/>
          </a:bodyPr>
          <a:lstStyle/>
          <a:p>
            <a:r>
              <a:rPr lang="fr-FR" sz="2000" dirty="0"/>
              <a:t>Quel est l’impact des Arbres Remarquables sur la qualité de l’air à Paris?</a:t>
            </a:r>
          </a:p>
        </p:txBody>
      </p:sp>
      <p:sp>
        <p:nvSpPr>
          <p:cNvPr id="2" name="ZoneTexte 1">
            <a:extLst>
              <a:ext uri="{FF2B5EF4-FFF2-40B4-BE49-F238E27FC236}">
                <a16:creationId xmlns:a16="http://schemas.microsoft.com/office/drawing/2014/main" id="{00773F80-51F7-4C78-BAA3-E95F0F440BBD}"/>
              </a:ext>
            </a:extLst>
          </p:cNvPr>
          <p:cNvSpPr txBox="1"/>
          <p:nvPr/>
        </p:nvSpPr>
        <p:spPr>
          <a:xfrm>
            <a:off x="1053510" y="4163775"/>
            <a:ext cx="9808977" cy="1477328"/>
          </a:xfrm>
          <a:prstGeom prst="rect">
            <a:avLst/>
          </a:prstGeom>
          <a:noFill/>
        </p:spPr>
        <p:txBody>
          <a:bodyPr wrap="square" rtlCol="0">
            <a:spAutoFit/>
          </a:bodyPr>
          <a:lstStyle/>
          <a:p>
            <a:pPr marL="285750" indent="-285750">
              <a:buFont typeface="Wingdings" panose="05000000000000000000" pitchFamily="2" charset="2"/>
              <a:buChar char="Ø"/>
            </a:pPr>
            <a:r>
              <a:rPr lang="fr-FR" dirty="0"/>
              <a:t>Pour cette étude, nous avons relevé la qualité de l’air à Paris en semaine vers 10H (https://www.paris.fr/pages/etat-des-lieux-de-la-qualite-de-l-air-a-paris-7101). Il faut donc prendre en compte la circulation importante dans la ville à cette horaire et l’émission de polluants non négligeable par les véhicules qui contribuent fortement à la qualité de l’air (Je n’ai pas su intégrer cette donnée manquante).</a:t>
            </a:r>
          </a:p>
        </p:txBody>
      </p:sp>
      <p:pic>
        <p:nvPicPr>
          <p:cNvPr id="4" name="Image 3" descr="Une image contenant arbre, herbe, extérieur, plante&#10;&#10;Description générée automatiquement">
            <a:extLst>
              <a:ext uri="{FF2B5EF4-FFF2-40B4-BE49-F238E27FC236}">
                <a16:creationId xmlns:a16="http://schemas.microsoft.com/office/drawing/2014/main" id="{204A2F55-591B-4D8C-A8E0-D4C06863D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353" y="1281360"/>
            <a:ext cx="4176630" cy="2774848"/>
          </a:xfrm>
          <a:prstGeom prst="rect">
            <a:avLst/>
          </a:prstGeom>
        </p:spPr>
      </p:pic>
      <p:pic>
        <p:nvPicPr>
          <p:cNvPr id="6" name="Image 5" descr="Une image contenant extérieur, ciel, cité&#10;&#10;Description générée automatiquement">
            <a:extLst>
              <a:ext uri="{FF2B5EF4-FFF2-40B4-BE49-F238E27FC236}">
                <a16:creationId xmlns:a16="http://schemas.microsoft.com/office/drawing/2014/main" id="{A6F4F73B-5337-4239-90FF-77EB4DD2B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262" y="1315344"/>
            <a:ext cx="4416209" cy="2757761"/>
          </a:xfrm>
          <a:prstGeom prst="rect">
            <a:avLst/>
          </a:prstGeom>
        </p:spPr>
      </p:pic>
    </p:spTree>
    <p:extLst>
      <p:ext uri="{BB962C8B-B14F-4D97-AF65-F5344CB8AC3E}">
        <p14:creationId xmlns:p14="http://schemas.microsoft.com/office/powerpoint/2010/main" val="811891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2" name="ZoneTexte 1">
            <a:extLst>
              <a:ext uri="{FF2B5EF4-FFF2-40B4-BE49-F238E27FC236}">
                <a16:creationId xmlns:a16="http://schemas.microsoft.com/office/drawing/2014/main" id="{441CDA02-507E-400E-8837-98D960D752AA}"/>
              </a:ext>
            </a:extLst>
          </p:cNvPr>
          <p:cNvSpPr txBox="1"/>
          <p:nvPr/>
        </p:nvSpPr>
        <p:spPr>
          <a:xfrm>
            <a:off x="839220" y="1645572"/>
            <a:ext cx="10317114" cy="338554"/>
          </a:xfrm>
          <a:prstGeom prst="rect">
            <a:avLst/>
          </a:prstGeom>
          <a:noFill/>
        </p:spPr>
        <p:txBody>
          <a:bodyPr wrap="square" rtlCol="0">
            <a:spAutoFit/>
          </a:bodyPr>
          <a:lstStyle/>
          <a:p>
            <a:r>
              <a:rPr lang="fr-FR" sz="1600" dirty="0"/>
              <a:t>Tableau de contingence</a:t>
            </a:r>
          </a:p>
        </p:txBody>
      </p:sp>
      <p:pic>
        <p:nvPicPr>
          <p:cNvPr id="6" name="Image 5">
            <a:extLst>
              <a:ext uri="{FF2B5EF4-FFF2-40B4-BE49-F238E27FC236}">
                <a16:creationId xmlns:a16="http://schemas.microsoft.com/office/drawing/2014/main" id="{459E864F-4DD0-4E5E-A496-CC857116BCE0}"/>
              </a:ext>
            </a:extLst>
          </p:cNvPr>
          <p:cNvPicPr>
            <a:picLocks noChangeAspect="1"/>
          </p:cNvPicPr>
          <p:nvPr/>
        </p:nvPicPr>
        <p:blipFill>
          <a:blip r:embed="rId2"/>
          <a:stretch>
            <a:fillRect/>
          </a:stretch>
        </p:blipFill>
        <p:spPr>
          <a:xfrm>
            <a:off x="839220" y="2069196"/>
            <a:ext cx="4933950" cy="2847975"/>
          </a:xfrm>
          <a:prstGeom prst="rect">
            <a:avLst/>
          </a:prstGeom>
        </p:spPr>
      </p:pic>
      <p:sp>
        <p:nvSpPr>
          <p:cNvPr id="9" name="ZoneTexte 8">
            <a:extLst>
              <a:ext uri="{FF2B5EF4-FFF2-40B4-BE49-F238E27FC236}">
                <a16:creationId xmlns:a16="http://schemas.microsoft.com/office/drawing/2014/main" id="{F56F5407-07E4-4B71-AE57-F12EAAE79393}"/>
              </a:ext>
            </a:extLst>
          </p:cNvPr>
          <p:cNvSpPr txBox="1"/>
          <p:nvPr/>
        </p:nvSpPr>
        <p:spPr>
          <a:xfrm>
            <a:off x="5849682" y="2069196"/>
            <a:ext cx="5462570" cy="2800767"/>
          </a:xfrm>
          <a:prstGeom prst="rect">
            <a:avLst/>
          </a:prstGeom>
          <a:noFill/>
        </p:spPr>
        <p:txBody>
          <a:bodyPr wrap="square" rtlCol="0">
            <a:spAutoFit/>
          </a:bodyPr>
          <a:lstStyle/>
          <a:p>
            <a:r>
              <a:rPr lang="fr-FR" sz="1600" u="sng" dirty="0"/>
              <a:t>Interprétation</a:t>
            </a:r>
          </a:p>
          <a:p>
            <a:r>
              <a:rPr lang="fr-FR" sz="1600" dirty="0"/>
              <a:t>Le tableau de contingence nous indique que les arbres remarquables qui vivent dans des zones où la qualité de l’air est la plus mauvaise sont ceux du genre </a:t>
            </a:r>
            <a:r>
              <a:rPr lang="fr-FR" sz="1600" dirty="0" err="1"/>
              <a:t>Platanus</a:t>
            </a:r>
            <a:r>
              <a:rPr lang="fr-FR" sz="1600" dirty="0"/>
              <a:t> avec une fréquence de 18,3%, puis ceux du genre </a:t>
            </a:r>
            <a:r>
              <a:rPr lang="fr-FR" sz="1600" dirty="0" err="1"/>
              <a:t>Aesculus</a:t>
            </a:r>
            <a:r>
              <a:rPr lang="fr-FR" sz="1600" dirty="0"/>
              <a:t> avec une fréquence de 9,7%, puis ceux du genre Quercus avec une fréquence de 6,4% puis ceux du genre Acer, </a:t>
            </a:r>
            <a:r>
              <a:rPr lang="fr-FR" sz="1600" dirty="0" err="1"/>
              <a:t>Cedrus</a:t>
            </a:r>
            <a:r>
              <a:rPr lang="fr-FR" sz="1600" dirty="0"/>
              <a:t>, </a:t>
            </a:r>
            <a:r>
              <a:rPr lang="fr-FR" sz="1600" dirty="0" err="1"/>
              <a:t>Corylus</a:t>
            </a:r>
            <a:r>
              <a:rPr lang="fr-FR" sz="1600" dirty="0"/>
              <a:t>, Ginko, </a:t>
            </a:r>
            <a:r>
              <a:rPr lang="fr-FR" sz="1600" dirty="0" err="1"/>
              <a:t>Pterocarya</a:t>
            </a:r>
            <a:r>
              <a:rPr lang="fr-FR" sz="1600" dirty="0"/>
              <a:t>… avec une fréquence de 4.3%. On peut penser que ce genre d’arbres remarquables ou des facteurs agissant sur ceux-ci dégradent la qualité de l’air.</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7868420" cy="369332"/>
          </a:xfrm>
          <a:prstGeom prst="rect">
            <a:avLst/>
          </a:prstGeom>
          <a:noFill/>
        </p:spPr>
        <p:txBody>
          <a:bodyPr wrap="square" rtlCol="0">
            <a:spAutoFit/>
          </a:bodyPr>
          <a:lstStyle/>
          <a:p>
            <a:r>
              <a:rPr lang="fr-FR" dirty="0"/>
              <a:t>Mauvaise qualité de l’air</a:t>
            </a:r>
          </a:p>
        </p:txBody>
      </p:sp>
    </p:spTree>
    <p:extLst>
      <p:ext uri="{BB962C8B-B14F-4D97-AF65-F5344CB8AC3E}">
        <p14:creationId xmlns:p14="http://schemas.microsoft.com/office/powerpoint/2010/main" val="3323871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7868420" cy="369332"/>
          </a:xfrm>
          <a:prstGeom prst="rect">
            <a:avLst/>
          </a:prstGeom>
          <a:noFill/>
        </p:spPr>
        <p:txBody>
          <a:bodyPr wrap="square" rtlCol="0">
            <a:spAutoFit/>
          </a:bodyPr>
          <a:lstStyle/>
          <a:p>
            <a:r>
              <a:rPr lang="fr-FR" dirty="0"/>
              <a:t>Mauvaise qualité de l’air - </a:t>
            </a:r>
            <a:r>
              <a:rPr lang="fr-FR" dirty="0" err="1"/>
              <a:t>Platanus</a:t>
            </a:r>
            <a:endParaRPr lang="fr-FR" dirty="0"/>
          </a:p>
        </p:txBody>
      </p:sp>
      <p:pic>
        <p:nvPicPr>
          <p:cNvPr id="4" name="Image 3" descr="Une image contenant texte&#10;&#10;Description générée automatiquement">
            <a:extLst>
              <a:ext uri="{FF2B5EF4-FFF2-40B4-BE49-F238E27FC236}">
                <a16:creationId xmlns:a16="http://schemas.microsoft.com/office/drawing/2014/main" id="{E88E2DBD-C84B-4F56-9EF7-808C13DE4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711" y="1602411"/>
            <a:ext cx="9129817" cy="4437535"/>
          </a:xfrm>
          <a:prstGeom prst="rect">
            <a:avLst/>
          </a:prstGeom>
        </p:spPr>
      </p:pic>
    </p:spTree>
    <p:extLst>
      <p:ext uri="{BB962C8B-B14F-4D97-AF65-F5344CB8AC3E}">
        <p14:creationId xmlns:p14="http://schemas.microsoft.com/office/powerpoint/2010/main" val="438224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7868420" cy="369332"/>
          </a:xfrm>
          <a:prstGeom prst="rect">
            <a:avLst/>
          </a:prstGeom>
          <a:noFill/>
        </p:spPr>
        <p:txBody>
          <a:bodyPr wrap="square" rtlCol="0">
            <a:spAutoFit/>
          </a:bodyPr>
          <a:lstStyle/>
          <a:p>
            <a:r>
              <a:rPr lang="fr-FR" dirty="0"/>
              <a:t>Mauvaise qualité de l’air - </a:t>
            </a:r>
            <a:r>
              <a:rPr lang="fr-FR" dirty="0" err="1"/>
              <a:t>Aesculus</a:t>
            </a:r>
            <a:endParaRPr lang="fr-FR" dirty="0"/>
          </a:p>
        </p:txBody>
      </p:sp>
      <p:pic>
        <p:nvPicPr>
          <p:cNvPr id="3" name="Image 2" descr="Une image contenant texte&#10;&#10;Description générée automatiquement">
            <a:extLst>
              <a:ext uri="{FF2B5EF4-FFF2-40B4-BE49-F238E27FC236}">
                <a16:creationId xmlns:a16="http://schemas.microsoft.com/office/drawing/2014/main" id="{6B5EF7EB-DC71-4983-A414-141384939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062" y="1602411"/>
            <a:ext cx="9085832" cy="4416156"/>
          </a:xfrm>
          <a:prstGeom prst="rect">
            <a:avLst/>
          </a:prstGeom>
        </p:spPr>
      </p:pic>
    </p:spTree>
    <p:extLst>
      <p:ext uri="{BB962C8B-B14F-4D97-AF65-F5344CB8AC3E}">
        <p14:creationId xmlns:p14="http://schemas.microsoft.com/office/powerpoint/2010/main" val="142960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7868420" cy="369332"/>
          </a:xfrm>
          <a:prstGeom prst="rect">
            <a:avLst/>
          </a:prstGeom>
          <a:noFill/>
        </p:spPr>
        <p:txBody>
          <a:bodyPr wrap="square" rtlCol="0">
            <a:spAutoFit/>
          </a:bodyPr>
          <a:lstStyle/>
          <a:p>
            <a:r>
              <a:rPr lang="fr-FR" dirty="0"/>
              <a:t>Mauvaise qualité de l’air - Quercus</a:t>
            </a:r>
          </a:p>
        </p:txBody>
      </p:sp>
      <p:pic>
        <p:nvPicPr>
          <p:cNvPr id="3" name="Image 2" descr="Une image contenant texte&#10;&#10;Description générée automatiquement">
            <a:extLst>
              <a:ext uri="{FF2B5EF4-FFF2-40B4-BE49-F238E27FC236}">
                <a16:creationId xmlns:a16="http://schemas.microsoft.com/office/drawing/2014/main" id="{AF0C4EF3-4172-46DA-9C58-101B8D5D0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464" y="1656170"/>
            <a:ext cx="9378563" cy="4558438"/>
          </a:xfrm>
          <a:prstGeom prst="rect">
            <a:avLst/>
          </a:prstGeom>
        </p:spPr>
      </p:pic>
    </p:spTree>
    <p:extLst>
      <p:ext uri="{BB962C8B-B14F-4D97-AF65-F5344CB8AC3E}">
        <p14:creationId xmlns:p14="http://schemas.microsoft.com/office/powerpoint/2010/main" val="2608177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9532446" cy="369332"/>
          </a:xfrm>
          <a:prstGeom prst="rect">
            <a:avLst/>
          </a:prstGeom>
          <a:noFill/>
        </p:spPr>
        <p:txBody>
          <a:bodyPr wrap="square" rtlCol="0">
            <a:spAutoFit/>
          </a:bodyPr>
          <a:lstStyle/>
          <a:p>
            <a:r>
              <a:rPr lang="fr-FR" dirty="0"/>
              <a:t>Mauvaise qualité de l’air – </a:t>
            </a:r>
            <a:r>
              <a:rPr lang="fr-FR" dirty="0" err="1"/>
              <a:t>Platanus</a:t>
            </a:r>
            <a:r>
              <a:rPr lang="fr-FR" dirty="0"/>
              <a:t>, </a:t>
            </a:r>
            <a:r>
              <a:rPr lang="fr-FR" dirty="0" err="1"/>
              <a:t>Aesculus</a:t>
            </a:r>
            <a:r>
              <a:rPr lang="fr-FR" dirty="0"/>
              <a:t>, Quercus </a:t>
            </a:r>
            <a:r>
              <a:rPr lang="fr-FR" dirty="0">
                <a:solidFill>
                  <a:srgbClr val="FF0000"/>
                </a:solidFill>
              </a:rPr>
              <a:t>(Analyse avec diapo 28)</a:t>
            </a:r>
          </a:p>
        </p:txBody>
      </p:sp>
      <p:sp>
        <p:nvSpPr>
          <p:cNvPr id="2" name="ZoneTexte 1">
            <a:extLst>
              <a:ext uri="{FF2B5EF4-FFF2-40B4-BE49-F238E27FC236}">
                <a16:creationId xmlns:a16="http://schemas.microsoft.com/office/drawing/2014/main" id="{F12276EF-B6EF-483C-8C64-EC848A28C803}"/>
              </a:ext>
            </a:extLst>
          </p:cNvPr>
          <p:cNvSpPr txBox="1"/>
          <p:nvPr/>
        </p:nvSpPr>
        <p:spPr>
          <a:xfrm>
            <a:off x="837156" y="1498127"/>
            <a:ext cx="10058400" cy="1446550"/>
          </a:xfrm>
          <a:prstGeom prst="rect">
            <a:avLst/>
          </a:prstGeom>
          <a:noFill/>
        </p:spPr>
        <p:txBody>
          <a:bodyPr wrap="square" rtlCol="0">
            <a:spAutoFit/>
          </a:bodyPr>
          <a:lstStyle/>
          <a:p>
            <a:r>
              <a:rPr lang="fr-FR" sz="1200" u="sng" dirty="0"/>
              <a:t>Interprétation du graphique des proportions de pollution sachant les </a:t>
            </a:r>
            <a:r>
              <a:rPr lang="fr-FR" sz="1200" u="sng" dirty="0" err="1"/>
              <a:t>platanus</a:t>
            </a:r>
            <a:endParaRPr lang="fr-FR" sz="1200" u="sng" dirty="0"/>
          </a:p>
          <a:p>
            <a:r>
              <a:rPr lang="fr-FR" sz="1200" dirty="0"/>
              <a:t>En ôtant de l’étude les 7 autres genres dont la fréquence d’habitation dans les zones à qualité de l’air est la plus mauvaise, on remarque que la proportion de pollution est de 0.52% dans les zones où vivent les </a:t>
            </a:r>
            <a:r>
              <a:rPr lang="fr-FR" sz="1200" dirty="0" err="1"/>
              <a:t>platanus</a:t>
            </a:r>
            <a:r>
              <a:rPr lang="fr-FR" sz="1200" dirty="0"/>
              <a:t> tandis que pour l’ensemble des autres genres d’arbres remarquables, elle est globalement de 0.42%. Elle est donc légèrement plus élevée. Cette incidence légèrement plus élevée et non significative par rapport au reste de l’ensemble des genres d’arbres remarquables peut être interprétée, compte-tenu des hypothèses précédentes par le fait que ce genre a aussi une incidence positive sur la qualité de l’air qui compense son incidence négative. </a:t>
            </a:r>
          </a:p>
          <a:p>
            <a:endParaRPr lang="fr-FR" sz="1600" dirty="0"/>
          </a:p>
        </p:txBody>
      </p:sp>
      <p:sp>
        <p:nvSpPr>
          <p:cNvPr id="40" name="ZoneTexte 39">
            <a:extLst>
              <a:ext uri="{FF2B5EF4-FFF2-40B4-BE49-F238E27FC236}">
                <a16:creationId xmlns:a16="http://schemas.microsoft.com/office/drawing/2014/main" id="{65A71EFE-6F11-4C27-A6B4-2CAC99FCE68B}"/>
              </a:ext>
            </a:extLst>
          </p:cNvPr>
          <p:cNvSpPr txBox="1"/>
          <p:nvPr/>
        </p:nvSpPr>
        <p:spPr>
          <a:xfrm>
            <a:off x="833982" y="2693270"/>
            <a:ext cx="10058400" cy="1631216"/>
          </a:xfrm>
          <a:prstGeom prst="rect">
            <a:avLst/>
          </a:prstGeom>
          <a:noFill/>
        </p:spPr>
        <p:txBody>
          <a:bodyPr wrap="square" rtlCol="0">
            <a:spAutoFit/>
          </a:bodyPr>
          <a:lstStyle/>
          <a:p>
            <a:r>
              <a:rPr lang="fr-FR" sz="1200" u="sng" dirty="0"/>
              <a:t>Interprétation du graphique des proportions de pollution sachant les </a:t>
            </a:r>
            <a:r>
              <a:rPr lang="fr-FR" sz="1200" u="sng" dirty="0" err="1"/>
              <a:t>aesculus</a:t>
            </a:r>
            <a:endParaRPr lang="fr-FR" sz="1200" u="sng" dirty="0"/>
          </a:p>
          <a:p>
            <a:r>
              <a:rPr lang="fr-FR" sz="1200" dirty="0"/>
              <a:t>En ôtant de l’étude les 7 autres genres dont la fréquence d’habitation dans les zones à qualité de l’air est la plus mauvaise, on remarque que les </a:t>
            </a:r>
            <a:r>
              <a:rPr lang="fr-FR" sz="1200" dirty="0" err="1"/>
              <a:t>aesculus</a:t>
            </a:r>
            <a:r>
              <a:rPr lang="fr-FR" sz="1200" dirty="0"/>
              <a:t> ne vivent que dans des zones où la qualité de l’air est mauvaise, tandis que pour les autres genres elle est globalement de 0.42%. On peut interpréter que ce genre a une incidence négative sur la qualité de l’air qui ne permet pas de compenser son influence positive. Par exemple, elle émet plus de polluants atmosphériques pendant sa croissance qu’elle n’en use. Les composants ainsi transformés et rejetés dégradent bien plus la qualité de l’air que ceux absorbés! Ou les </a:t>
            </a:r>
            <a:r>
              <a:rPr lang="fr-FR" sz="1200" dirty="0" err="1"/>
              <a:t>aesculus</a:t>
            </a:r>
            <a:r>
              <a:rPr lang="fr-FR" sz="1200" dirty="0"/>
              <a:t> vivent dans des zones où la circulation des véhicules est importante et font croître ces polluants atmosphériques!</a:t>
            </a:r>
          </a:p>
          <a:p>
            <a:endParaRPr lang="fr-FR" sz="1600" dirty="0"/>
          </a:p>
        </p:txBody>
      </p:sp>
      <p:sp>
        <p:nvSpPr>
          <p:cNvPr id="42" name="ZoneTexte 41">
            <a:extLst>
              <a:ext uri="{FF2B5EF4-FFF2-40B4-BE49-F238E27FC236}">
                <a16:creationId xmlns:a16="http://schemas.microsoft.com/office/drawing/2014/main" id="{C4AA1446-45E6-45B9-AC29-CC605B0C97A0}"/>
              </a:ext>
            </a:extLst>
          </p:cNvPr>
          <p:cNvSpPr txBox="1"/>
          <p:nvPr/>
        </p:nvSpPr>
        <p:spPr>
          <a:xfrm>
            <a:off x="837156" y="4034749"/>
            <a:ext cx="10058400" cy="1384995"/>
          </a:xfrm>
          <a:prstGeom prst="rect">
            <a:avLst/>
          </a:prstGeom>
          <a:noFill/>
        </p:spPr>
        <p:txBody>
          <a:bodyPr wrap="square" rtlCol="0">
            <a:spAutoFit/>
          </a:bodyPr>
          <a:lstStyle/>
          <a:p>
            <a:r>
              <a:rPr lang="fr-FR" sz="1200" u="sng" dirty="0"/>
              <a:t>Interprétation du graphique des proportions de pollution sachant les Quercus</a:t>
            </a:r>
          </a:p>
          <a:p>
            <a:r>
              <a:rPr lang="fr-FR" sz="1200" dirty="0"/>
              <a:t>En ôtant de l’étude les 7 autres genres dont la fréquence d’habitation dans les zones à qualité de l’air est la plus mauvaise, on remarque que la proportion de pollution est de 0.58% dans les zones où vivent les quercus tandis que pour l’ensemble des autres genres d’arbres remarquables, elle est globalement de 0.42%. Elle est donc moyennement plus élevée. Cette incidence moyennement plus élevée et assez significative par rapport au reste de l’ensemble des genres d’arbres remarquables peut être interprétée, compte-tenu des hypothèses précédentes par le fait que ce genre a aussi une incidence positive sur la qualité de l’air qui compense moins son influence négative que celle des </a:t>
            </a:r>
            <a:r>
              <a:rPr lang="fr-FR" sz="1200" dirty="0" err="1"/>
              <a:t>platanus</a:t>
            </a:r>
            <a:r>
              <a:rPr lang="fr-FR" sz="1200" dirty="0"/>
              <a:t> mais plus que celles des </a:t>
            </a:r>
            <a:r>
              <a:rPr lang="fr-FR" sz="1200" dirty="0" err="1"/>
              <a:t>aesculus</a:t>
            </a:r>
            <a:r>
              <a:rPr lang="fr-FR" sz="1200" dirty="0"/>
              <a:t> pour les mêmes raisons.</a:t>
            </a:r>
          </a:p>
        </p:txBody>
      </p:sp>
    </p:spTree>
    <p:extLst>
      <p:ext uri="{BB962C8B-B14F-4D97-AF65-F5344CB8AC3E}">
        <p14:creationId xmlns:p14="http://schemas.microsoft.com/office/powerpoint/2010/main" val="3818457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2" name="ZoneTexte 1">
            <a:extLst>
              <a:ext uri="{FF2B5EF4-FFF2-40B4-BE49-F238E27FC236}">
                <a16:creationId xmlns:a16="http://schemas.microsoft.com/office/drawing/2014/main" id="{441CDA02-507E-400E-8837-98D960D752AA}"/>
              </a:ext>
            </a:extLst>
          </p:cNvPr>
          <p:cNvSpPr txBox="1"/>
          <p:nvPr/>
        </p:nvSpPr>
        <p:spPr>
          <a:xfrm>
            <a:off x="828850" y="1259049"/>
            <a:ext cx="10317114" cy="338554"/>
          </a:xfrm>
          <a:prstGeom prst="rect">
            <a:avLst/>
          </a:prstGeom>
          <a:noFill/>
        </p:spPr>
        <p:txBody>
          <a:bodyPr wrap="square" rtlCol="0">
            <a:spAutoFit/>
          </a:bodyPr>
          <a:lstStyle/>
          <a:p>
            <a:r>
              <a:rPr lang="fr-FR" sz="1600" dirty="0"/>
              <a:t>Test du khi-2</a:t>
            </a:r>
          </a:p>
        </p:txBody>
      </p:sp>
      <p:sp>
        <p:nvSpPr>
          <p:cNvPr id="9" name="ZoneTexte 8">
            <a:extLst>
              <a:ext uri="{FF2B5EF4-FFF2-40B4-BE49-F238E27FC236}">
                <a16:creationId xmlns:a16="http://schemas.microsoft.com/office/drawing/2014/main" id="{F56F5407-07E4-4B71-AE57-F12EAAE79393}"/>
              </a:ext>
            </a:extLst>
          </p:cNvPr>
          <p:cNvSpPr txBox="1"/>
          <p:nvPr/>
        </p:nvSpPr>
        <p:spPr>
          <a:xfrm>
            <a:off x="828850" y="2982148"/>
            <a:ext cx="10623344" cy="1569660"/>
          </a:xfrm>
          <a:prstGeom prst="rect">
            <a:avLst/>
          </a:prstGeom>
          <a:noFill/>
        </p:spPr>
        <p:txBody>
          <a:bodyPr wrap="square" rtlCol="0">
            <a:spAutoFit/>
          </a:bodyPr>
          <a:lstStyle/>
          <a:p>
            <a:r>
              <a:rPr lang="fr-FR" sz="1600" u="sng" dirty="0"/>
              <a:t>Interprétation</a:t>
            </a:r>
          </a:p>
          <a:p>
            <a:r>
              <a:rPr lang="fr-FR" sz="1600" dirty="0"/>
              <a:t>En sélectionnant les genres </a:t>
            </a:r>
            <a:r>
              <a:rPr lang="fr-FR" sz="1600" dirty="0" err="1"/>
              <a:t>platanus</a:t>
            </a:r>
            <a:r>
              <a:rPr lang="fr-FR" sz="1600" dirty="0"/>
              <a:t>, </a:t>
            </a:r>
            <a:r>
              <a:rPr lang="fr-FR" sz="1600" dirty="0" err="1"/>
              <a:t>aesculus</a:t>
            </a:r>
            <a:r>
              <a:rPr lang="fr-FR" sz="1600" dirty="0"/>
              <a:t> et quercus afin d’effectuer un test du khi-2 permettant de tester l’hypothèse d’indépendance entre ces genres et la qualité de l’air, on observe que la p-valeur est strictement inférieure à 5%, on rejette l’hypothèse d’indépendance des variables. </a:t>
            </a:r>
          </a:p>
          <a:p>
            <a:r>
              <a:rPr lang="fr-FR" sz="1600" dirty="0"/>
              <a:t>Autrement dit, nous pouvons conclure que les zones abritant les genres </a:t>
            </a:r>
            <a:r>
              <a:rPr lang="fr-FR" sz="1600" dirty="0" err="1"/>
              <a:t>platanus</a:t>
            </a:r>
            <a:r>
              <a:rPr lang="fr-FR" sz="1600" dirty="0"/>
              <a:t>, </a:t>
            </a:r>
            <a:r>
              <a:rPr lang="fr-FR" sz="1600" dirty="0" err="1"/>
              <a:t>aesculus</a:t>
            </a:r>
            <a:r>
              <a:rPr lang="fr-FR" sz="1600" dirty="0"/>
              <a:t> et quercus sont sujettes à des mécanismes qui impactent négativement la qualité de l’air. </a:t>
            </a:r>
          </a:p>
        </p:txBody>
      </p:sp>
      <p:pic>
        <p:nvPicPr>
          <p:cNvPr id="7" name="Image 6">
            <a:extLst>
              <a:ext uri="{FF2B5EF4-FFF2-40B4-BE49-F238E27FC236}">
                <a16:creationId xmlns:a16="http://schemas.microsoft.com/office/drawing/2014/main" id="{C99E7116-B9A7-48EC-9CA5-84DCE78A4C84}"/>
              </a:ext>
            </a:extLst>
          </p:cNvPr>
          <p:cNvPicPr>
            <a:picLocks noChangeAspect="1"/>
          </p:cNvPicPr>
          <p:nvPr/>
        </p:nvPicPr>
        <p:blipFill>
          <a:blip r:embed="rId2"/>
          <a:stretch>
            <a:fillRect/>
          </a:stretch>
        </p:blipFill>
        <p:spPr>
          <a:xfrm>
            <a:off x="904261" y="1597603"/>
            <a:ext cx="6372225" cy="1143000"/>
          </a:xfrm>
          <a:prstGeom prst="rect">
            <a:avLst/>
          </a:prstGeom>
        </p:spPr>
      </p:pic>
    </p:spTree>
    <p:extLst>
      <p:ext uri="{BB962C8B-B14F-4D97-AF65-F5344CB8AC3E}">
        <p14:creationId xmlns:p14="http://schemas.microsoft.com/office/powerpoint/2010/main" val="1138271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1</a:t>
            </a:r>
            <a:r>
              <a:rPr lang="fr-FR" baseline="30000" dirty="0"/>
              <a:t>ère</a:t>
            </a:r>
            <a:r>
              <a:rPr lang="fr-FR" dirty="0"/>
              <a:t> analyse bivariée – Variables Qualité de l’air, Genre</a:t>
            </a:r>
          </a:p>
        </p:txBody>
      </p:sp>
      <p:sp>
        <p:nvSpPr>
          <p:cNvPr id="2" name="ZoneTexte 1">
            <a:extLst>
              <a:ext uri="{FF2B5EF4-FFF2-40B4-BE49-F238E27FC236}">
                <a16:creationId xmlns:a16="http://schemas.microsoft.com/office/drawing/2014/main" id="{441CDA02-507E-400E-8837-98D960D752AA}"/>
              </a:ext>
            </a:extLst>
          </p:cNvPr>
          <p:cNvSpPr txBox="1"/>
          <p:nvPr/>
        </p:nvSpPr>
        <p:spPr>
          <a:xfrm>
            <a:off x="828850" y="1259049"/>
            <a:ext cx="10317114" cy="338554"/>
          </a:xfrm>
          <a:prstGeom prst="rect">
            <a:avLst/>
          </a:prstGeom>
          <a:noFill/>
        </p:spPr>
        <p:txBody>
          <a:bodyPr wrap="square" rtlCol="0">
            <a:spAutoFit/>
          </a:bodyPr>
          <a:lstStyle/>
          <a:p>
            <a:r>
              <a:rPr lang="fr-FR" sz="1600" dirty="0"/>
              <a:t>Espèces impliquées</a:t>
            </a:r>
          </a:p>
        </p:txBody>
      </p:sp>
      <p:sp>
        <p:nvSpPr>
          <p:cNvPr id="9" name="ZoneTexte 8">
            <a:extLst>
              <a:ext uri="{FF2B5EF4-FFF2-40B4-BE49-F238E27FC236}">
                <a16:creationId xmlns:a16="http://schemas.microsoft.com/office/drawing/2014/main" id="{F56F5407-07E4-4B71-AE57-F12EAAE79393}"/>
              </a:ext>
            </a:extLst>
          </p:cNvPr>
          <p:cNvSpPr txBox="1"/>
          <p:nvPr/>
        </p:nvSpPr>
        <p:spPr>
          <a:xfrm>
            <a:off x="782804" y="4654070"/>
            <a:ext cx="10623344" cy="830997"/>
          </a:xfrm>
          <a:prstGeom prst="rect">
            <a:avLst/>
          </a:prstGeom>
          <a:noFill/>
        </p:spPr>
        <p:txBody>
          <a:bodyPr wrap="square" rtlCol="0">
            <a:spAutoFit/>
          </a:bodyPr>
          <a:lstStyle/>
          <a:p>
            <a:r>
              <a:rPr lang="fr-FR" sz="1600" u="sng" dirty="0"/>
              <a:t>Interprétation</a:t>
            </a:r>
          </a:p>
          <a:p>
            <a:r>
              <a:rPr lang="fr-FR" sz="1600" dirty="0"/>
              <a:t>Les espèces présentes dans le tableau sont donc sujettes à des mécanismes impactant négativement la qualité de l’air. C’est le cas de « x </a:t>
            </a:r>
            <a:r>
              <a:rPr lang="fr-FR" sz="1600" dirty="0" err="1"/>
              <a:t>hispanica</a:t>
            </a:r>
            <a:r>
              <a:rPr lang="fr-FR" sz="1600" dirty="0"/>
              <a:t> » ce qui confirme notre hypothèse 5.</a:t>
            </a:r>
          </a:p>
        </p:txBody>
      </p:sp>
      <p:pic>
        <p:nvPicPr>
          <p:cNvPr id="4" name="Image 3">
            <a:extLst>
              <a:ext uri="{FF2B5EF4-FFF2-40B4-BE49-F238E27FC236}">
                <a16:creationId xmlns:a16="http://schemas.microsoft.com/office/drawing/2014/main" id="{41560152-BB59-4EE3-AD2D-88EE7F3A42D2}"/>
              </a:ext>
            </a:extLst>
          </p:cNvPr>
          <p:cNvPicPr>
            <a:picLocks noChangeAspect="1"/>
          </p:cNvPicPr>
          <p:nvPr/>
        </p:nvPicPr>
        <p:blipFill>
          <a:blip r:embed="rId2"/>
          <a:stretch>
            <a:fillRect/>
          </a:stretch>
        </p:blipFill>
        <p:spPr>
          <a:xfrm>
            <a:off x="904261" y="1806665"/>
            <a:ext cx="5876925" cy="2724150"/>
          </a:xfrm>
          <a:prstGeom prst="rect">
            <a:avLst/>
          </a:prstGeom>
        </p:spPr>
      </p:pic>
    </p:spTree>
    <p:extLst>
      <p:ext uri="{BB962C8B-B14F-4D97-AF65-F5344CB8AC3E}">
        <p14:creationId xmlns:p14="http://schemas.microsoft.com/office/powerpoint/2010/main" val="100339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2e analyse bivariée – Variables Qualité de l’air, Stade de développement</a:t>
            </a:r>
          </a:p>
        </p:txBody>
      </p:sp>
      <p:sp>
        <p:nvSpPr>
          <p:cNvPr id="10" name="ZoneTexte 9">
            <a:extLst>
              <a:ext uri="{FF2B5EF4-FFF2-40B4-BE49-F238E27FC236}">
                <a16:creationId xmlns:a16="http://schemas.microsoft.com/office/drawing/2014/main" id="{4E148CB2-13EB-486D-AA9B-BC5B2262A4DA}"/>
              </a:ext>
            </a:extLst>
          </p:cNvPr>
          <p:cNvSpPr txBox="1"/>
          <p:nvPr/>
        </p:nvSpPr>
        <p:spPr>
          <a:xfrm>
            <a:off x="839220" y="1141533"/>
            <a:ext cx="7868420" cy="369332"/>
          </a:xfrm>
          <a:prstGeom prst="rect">
            <a:avLst/>
          </a:prstGeom>
          <a:noFill/>
        </p:spPr>
        <p:txBody>
          <a:bodyPr wrap="square" rtlCol="0">
            <a:spAutoFit/>
          </a:bodyPr>
          <a:lstStyle/>
          <a:p>
            <a:r>
              <a:rPr lang="fr-FR" dirty="0"/>
              <a:t>Mauvaise qualité de l’air</a:t>
            </a:r>
          </a:p>
        </p:txBody>
      </p:sp>
      <p:pic>
        <p:nvPicPr>
          <p:cNvPr id="12" name="Image 11">
            <a:extLst>
              <a:ext uri="{FF2B5EF4-FFF2-40B4-BE49-F238E27FC236}">
                <a16:creationId xmlns:a16="http://schemas.microsoft.com/office/drawing/2014/main" id="{514C1711-4734-4EE9-80D9-475739DB9D16}"/>
              </a:ext>
            </a:extLst>
          </p:cNvPr>
          <p:cNvPicPr>
            <a:picLocks noChangeAspect="1"/>
          </p:cNvPicPr>
          <p:nvPr/>
        </p:nvPicPr>
        <p:blipFill>
          <a:blip r:embed="rId2"/>
          <a:stretch>
            <a:fillRect/>
          </a:stretch>
        </p:blipFill>
        <p:spPr>
          <a:xfrm>
            <a:off x="797455" y="1711460"/>
            <a:ext cx="4924425" cy="1857375"/>
          </a:xfrm>
          <a:prstGeom prst="rect">
            <a:avLst/>
          </a:prstGeom>
        </p:spPr>
      </p:pic>
      <p:sp>
        <p:nvSpPr>
          <p:cNvPr id="14" name="ZoneTexte 13">
            <a:extLst>
              <a:ext uri="{FF2B5EF4-FFF2-40B4-BE49-F238E27FC236}">
                <a16:creationId xmlns:a16="http://schemas.microsoft.com/office/drawing/2014/main" id="{5A7E9AA0-ADF9-49B4-B213-5009E7E35BC8}"/>
              </a:ext>
            </a:extLst>
          </p:cNvPr>
          <p:cNvSpPr txBox="1"/>
          <p:nvPr/>
        </p:nvSpPr>
        <p:spPr>
          <a:xfrm>
            <a:off x="707370" y="3769430"/>
            <a:ext cx="10682679" cy="1477328"/>
          </a:xfrm>
          <a:prstGeom prst="rect">
            <a:avLst/>
          </a:prstGeom>
          <a:noFill/>
        </p:spPr>
        <p:txBody>
          <a:bodyPr wrap="square" rtlCol="0">
            <a:spAutoFit/>
          </a:bodyPr>
          <a:lstStyle/>
          <a:p>
            <a:r>
              <a:rPr lang="fr-FR" u="sng" dirty="0"/>
              <a:t>Interprétation</a:t>
            </a:r>
          </a:p>
          <a:p>
            <a:r>
              <a:rPr lang="fr-FR" dirty="0"/>
              <a:t>La représentation des arbres matures dans des zones soumises à une mauvaise qualité est de 69.89%, celle des arbres adultes de 27.96% et celle des arbres jeunes de 2.15%. On peut interpréter que plus les arbres sont matures, et plus ils sont sujets à des mécanismes influant négativement la qualité de l’air.</a:t>
            </a:r>
          </a:p>
        </p:txBody>
      </p:sp>
    </p:spTree>
    <p:extLst>
      <p:ext uri="{BB962C8B-B14F-4D97-AF65-F5344CB8AC3E}">
        <p14:creationId xmlns:p14="http://schemas.microsoft.com/office/powerpoint/2010/main" val="3792461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2e analyse bivariée – Variables Qualité de l’air, Stade de développement</a:t>
            </a:r>
          </a:p>
        </p:txBody>
      </p:sp>
      <p:sp>
        <p:nvSpPr>
          <p:cNvPr id="2" name="ZoneTexte 1">
            <a:extLst>
              <a:ext uri="{FF2B5EF4-FFF2-40B4-BE49-F238E27FC236}">
                <a16:creationId xmlns:a16="http://schemas.microsoft.com/office/drawing/2014/main" id="{441CDA02-507E-400E-8837-98D960D752AA}"/>
              </a:ext>
            </a:extLst>
          </p:cNvPr>
          <p:cNvSpPr txBox="1"/>
          <p:nvPr/>
        </p:nvSpPr>
        <p:spPr>
          <a:xfrm>
            <a:off x="828850" y="1259049"/>
            <a:ext cx="10317114" cy="338554"/>
          </a:xfrm>
          <a:prstGeom prst="rect">
            <a:avLst/>
          </a:prstGeom>
          <a:noFill/>
        </p:spPr>
        <p:txBody>
          <a:bodyPr wrap="square" rtlCol="0">
            <a:spAutoFit/>
          </a:bodyPr>
          <a:lstStyle/>
          <a:p>
            <a:r>
              <a:rPr lang="fr-FR" sz="1600" dirty="0"/>
              <a:t>Test du khi-2</a:t>
            </a:r>
          </a:p>
        </p:txBody>
      </p:sp>
      <p:sp>
        <p:nvSpPr>
          <p:cNvPr id="9" name="ZoneTexte 8">
            <a:extLst>
              <a:ext uri="{FF2B5EF4-FFF2-40B4-BE49-F238E27FC236}">
                <a16:creationId xmlns:a16="http://schemas.microsoft.com/office/drawing/2014/main" id="{F56F5407-07E4-4B71-AE57-F12EAAE79393}"/>
              </a:ext>
            </a:extLst>
          </p:cNvPr>
          <p:cNvSpPr txBox="1"/>
          <p:nvPr/>
        </p:nvSpPr>
        <p:spPr>
          <a:xfrm>
            <a:off x="828850" y="2982148"/>
            <a:ext cx="10623344" cy="1323439"/>
          </a:xfrm>
          <a:prstGeom prst="rect">
            <a:avLst/>
          </a:prstGeom>
          <a:noFill/>
        </p:spPr>
        <p:txBody>
          <a:bodyPr wrap="square" rtlCol="0">
            <a:spAutoFit/>
          </a:bodyPr>
          <a:lstStyle/>
          <a:p>
            <a:r>
              <a:rPr lang="fr-FR" sz="1600" u="sng" dirty="0"/>
              <a:t>Interprétation</a:t>
            </a:r>
          </a:p>
          <a:p>
            <a:r>
              <a:rPr lang="fr-FR" sz="1600" dirty="0"/>
              <a:t>On observe que la p-valeur est strictement supérieure à 5%, on accepte l’hypothèse d’indépendance des variables. </a:t>
            </a:r>
          </a:p>
          <a:p>
            <a:r>
              <a:rPr lang="fr-FR" sz="1600" dirty="0"/>
              <a:t>Autrement dit, nous ne pouvons pas conclure que la maturation des arbres remarquables a une incidence sur la qualité de l’air des zones les abritant.</a:t>
            </a:r>
          </a:p>
        </p:txBody>
      </p:sp>
      <p:pic>
        <p:nvPicPr>
          <p:cNvPr id="4" name="Image 3">
            <a:extLst>
              <a:ext uri="{FF2B5EF4-FFF2-40B4-BE49-F238E27FC236}">
                <a16:creationId xmlns:a16="http://schemas.microsoft.com/office/drawing/2014/main" id="{87591A41-2FBA-47F4-A2DF-EC10FFA16689}"/>
              </a:ext>
            </a:extLst>
          </p:cNvPr>
          <p:cNvPicPr>
            <a:picLocks noChangeAspect="1"/>
          </p:cNvPicPr>
          <p:nvPr/>
        </p:nvPicPr>
        <p:blipFill>
          <a:blip r:embed="rId2"/>
          <a:stretch>
            <a:fillRect/>
          </a:stretch>
        </p:blipFill>
        <p:spPr>
          <a:xfrm>
            <a:off x="825802" y="1597603"/>
            <a:ext cx="5762625" cy="1019175"/>
          </a:xfrm>
          <a:prstGeom prst="rect">
            <a:avLst/>
          </a:prstGeom>
        </p:spPr>
      </p:pic>
    </p:spTree>
    <p:extLst>
      <p:ext uri="{BB962C8B-B14F-4D97-AF65-F5344CB8AC3E}">
        <p14:creationId xmlns:p14="http://schemas.microsoft.com/office/powerpoint/2010/main" val="1959430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454690-9F27-4D69-B1B9-502E58874040}"/>
              </a:ext>
            </a:extLst>
          </p:cNvPr>
          <p:cNvSpPr>
            <a:spLocks noGrp="1"/>
          </p:cNvSpPr>
          <p:nvPr>
            <p:ph type="title"/>
          </p:nvPr>
        </p:nvSpPr>
        <p:spPr/>
        <p:txBody>
          <a:bodyPr/>
          <a:lstStyle/>
          <a:p>
            <a:r>
              <a:rPr lang="fr-FR" dirty="0"/>
              <a:t>III. Data </a:t>
            </a:r>
            <a:r>
              <a:rPr lang="fr-FR" dirty="0" err="1"/>
              <a:t>visualization</a:t>
            </a:r>
            <a:endParaRPr lang="fr-FR" dirty="0"/>
          </a:p>
        </p:txBody>
      </p:sp>
      <p:sp>
        <p:nvSpPr>
          <p:cNvPr id="3" name="Espace réservé du contenu 2">
            <a:extLst>
              <a:ext uri="{FF2B5EF4-FFF2-40B4-BE49-F238E27FC236}">
                <a16:creationId xmlns:a16="http://schemas.microsoft.com/office/drawing/2014/main" id="{DCFC01DA-DA4F-485B-B54A-4685A3D28C10}"/>
              </a:ext>
            </a:extLst>
          </p:cNvPr>
          <p:cNvSpPr>
            <a:spLocks noGrp="1"/>
          </p:cNvSpPr>
          <p:nvPr>
            <p:ph idx="1"/>
          </p:nvPr>
        </p:nvSpPr>
        <p:spPr>
          <a:xfrm>
            <a:off x="677334" y="1930401"/>
            <a:ext cx="8596668" cy="4110962"/>
          </a:xfrm>
        </p:spPr>
        <p:txBody>
          <a:bodyPr/>
          <a:lstStyle/>
          <a:p>
            <a:endParaRPr lang="fr-FR" dirty="0"/>
          </a:p>
          <a:p>
            <a:pPr>
              <a:buFont typeface="Wingdings" panose="05000000000000000000" pitchFamily="2" charset="2"/>
              <a:buChar char="v"/>
            </a:pPr>
            <a:r>
              <a:rPr lang="fr-FR" dirty="0"/>
              <a:t>Graphique en secteurs</a:t>
            </a:r>
          </a:p>
          <a:p>
            <a:pPr>
              <a:buFont typeface="Wingdings" panose="05000000000000000000" pitchFamily="2" charset="2"/>
              <a:buChar char="v"/>
            </a:pPr>
            <a:r>
              <a:rPr lang="fr-FR" dirty="0" err="1"/>
              <a:t>Platanus</a:t>
            </a:r>
            <a:endParaRPr lang="fr-FR" dirty="0"/>
          </a:p>
          <a:p>
            <a:pPr>
              <a:buFont typeface="Wingdings" panose="05000000000000000000" pitchFamily="2" charset="2"/>
              <a:buChar char="v"/>
            </a:pPr>
            <a:r>
              <a:rPr lang="fr-FR" dirty="0" err="1"/>
              <a:t>Aesculus</a:t>
            </a:r>
            <a:endParaRPr lang="fr-FR" dirty="0"/>
          </a:p>
          <a:p>
            <a:pPr>
              <a:buFont typeface="Wingdings" panose="05000000000000000000" pitchFamily="2" charset="2"/>
              <a:buChar char="v"/>
            </a:pPr>
            <a:r>
              <a:rPr lang="fr-FR" dirty="0"/>
              <a:t>Quercus</a:t>
            </a:r>
          </a:p>
          <a:p>
            <a:endParaRPr lang="fr-FR" dirty="0"/>
          </a:p>
        </p:txBody>
      </p:sp>
      <p:sp>
        <p:nvSpPr>
          <p:cNvPr id="4" name="ZoneTexte 3">
            <a:extLst>
              <a:ext uri="{FF2B5EF4-FFF2-40B4-BE49-F238E27FC236}">
                <a16:creationId xmlns:a16="http://schemas.microsoft.com/office/drawing/2014/main" id="{B6CC94ED-307F-4171-8797-E8C22788EEC5}"/>
              </a:ext>
            </a:extLst>
          </p:cNvPr>
          <p:cNvSpPr txBox="1"/>
          <p:nvPr/>
        </p:nvSpPr>
        <p:spPr>
          <a:xfrm>
            <a:off x="677334" y="1535837"/>
            <a:ext cx="8502177" cy="369332"/>
          </a:xfrm>
          <a:prstGeom prst="rect">
            <a:avLst/>
          </a:prstGeom>
          <a:noFill/>
        </p:spPr>
        <p:txBody>
          <a:bodyPr wrap="square" rtlCol="0">
            <a:spAutoFit/>
          </a:bodyPr>
          <a:lstStyle/>
          <a:p>
            <a:r>
              <a:rPr lang="fr-FR" dirty="0"/>
              <a:t>Genre </a:t>
            </a:r>
            <a:r>
              <a:rPr lang="fr-FR" dirty="0" err="1"/>
              <a:t>Platanus</a:t>
            </a:r>
            <a:r>
              <a:rPr lang="fr-FR" dirty="0"/>
              <a:t>, </a:t>
            </a:r>
            <a:r>
              <a:rPr lang="fr-FR" dirty="0" err="1"/>
              <a:t>Aesculus</a:t>
            </a:r>
            <a:r>
              <a:rPr lang="fr-FR" dirty="0"/>
              <a:t> et </a:t>
            </a:r>
            <a:r>
              <a:rPr lang="fr-FR" dirty="0" err="1"/>
              <a:t>Querus</a:t>
            </a:r>
            <a:endParaRPr lang="fr-FR" dirty="0"/>
          </a:p>
        </p:txBody>
      </p:sp>
    </p:spTree>
    <p:extLst>
      <p:ext uri="{BB962C8B-B14F-4D97-AF65-F5344CB8AC3E}">
        <p14:creationId xmlns:p14="http://schemas.microsoft.com/office/powerpoint/2010/main" val="189008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AB5642-C35A-4E3A-B89A-08081A91C024}"/>
              </a:ext>
            </a:extLst>
          </p:cNvPr>
          <p:cNvSpPr>
            <a:spLocks noGrp="1"/>
          </p:cNvSpPr>
          <p:nvPr>
            <p:ph type="title"/>
          </p:nvPr>
        </p:nvSpPr>
        <p:spPr/>
        <p:txBody>
          <a:bodyPr/>
          <a:lstStyle/>
          <a:p>
            <a:r>
              <a:rPr lang="fr-FR" dirty="0"/>
              <a:t>I. Analyse factorielle de données mixtes </a:t>
            </a:r>
          </a:p>
        </p:txBody>
      </p:sp>
      <p:sp>
        <p:nvSpPr>
          <p:cNvPr id="3" name="Espace réservé du contenu 2">
            <a:extLst>
              <a:ext uri="{FF2B5EF4-FFF2-40B4-BE49-F238E27FC236}">
                <a16:creationId xmlns:a16="http://schemas.microsoft.com/office/drawing/2014/main" id="{31503078-4BD7-4E26-B2D7-371B2820D322}"/>
              </a:ext>
            </a:extLst>
          </p:cNvPr>
          <p:cNvSpPr>
            <a:spLocks noGrp="1"/>
          </p:cNvSpPr>
          <p:nvPr>
            <p:ph idx="1"/>
          </p:nvPr>
        </p:nvSpPr>
        <p:spPr/>
        <p:txBody>
          <a:bodyPr/>
          <a:lstStyle/>
          <a:p>
            <a:r>
              <a:rPr lang="fr-FR" dirty="0"/>
              <a:t>Variables qualitatives retenues: Qualité de l’air</a:t>
            </a:r>
          </a:p>
          <a:p>
            <a:r>
              <a:rPr lang="fr-FR" dirty="0"/>
              <a:t>Variables quantitatives retenues: Hauteur, Circonférence</a:t>
            </a:r>
          </a:p>
          <a:p>
            <a:pPr marL="0" indent="0">
              <a:buNone/>
            </a:pPr>
            <a:endParaRPr lang="fr-FR" dirty="0"/>
          </a:p>
          <a:p>
            <a:pPr>
              <a:buFont typeface="Wingdings" panose="05000000000000000000" pitchFamily="2" charset="2"/>
              <a:buChar char="v"/>
            </a:pPr>
            <a:r>
              <a:rPr lang="fr-FR" dirty="0"/>
              <a:t>Interprétation du graphique des individus et des modalités</a:t>
            </a:r>
          </a:p>
          <a:p>
            <a:pPr>
              <a:buFont typeface="Wingdings" panose="05000000000000000000" pitchFamily="2" charset="2"/>
              <a:buChar char="v"/>
            </a:pPr>
            <a:r>
              <a:rPr lang="fr-FR" dirty="0"/>
              <a:t>Influence des individus</a:t>
            </a:r>
          </a:p>
          <a:p>
            <a:pPr marL="0" indent="0">
              <a:buNone/>
            </a:pPr>
            <a:endParaRPr lang="fr-FR" dirty="0"/>
          </a:p>
          <a:p>
            <a:pPr>
              <a:buFont typeface="Wingdings" panose="05000000000000000000" pitchFamily="2" charset="2"/>
              <a:buChar char="v"/>
            </a:pPr>
            <a:endParaRPr lang="fr-FR" dirty="0"/>
          </a:p>
        </p:txBody>
      </p:sp>
    </p:spTree>
    <p:extLst>
      <p:ext uri="{BB962C8B-B14F-4D97-AF65-F5344CB8AC3E}">
        <p14:creationId xmlns:p14="http://schemas.microsoft.com/office/powerpoint/2010/main" val="77682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Graphique en secteurs</a:t>
            </a:r>
          </a:p>
        </p:txBody>
      </p:sp>
      <p:pic>
        <p:nvPicPr>
          <p:cNvPr id="5" name="Image 4">
            <a:extLst>
              <a:ext uri="{FF2B5EF4-FFF2-40B4-BE49-F238E27FC236}">
                <a16:creationId xmlns:a16="http://schemas.microsoft.com/office/drawing/2014/main" id="{DC08883F-9510-4A6B-A461-E205A91079AB}"/>
              </a:ext>
            </a:extLst>
          </p:cNvPr>
          <p:cNvPicPr>
            <a:picLocks noChangeAspect="1"/>
          </p:cNvPicPr>
          <p:nvPr/>
        </p:nvPicPr>
        <p:blipFill>
          <a:blip r:embed="rId2"/>
          <a:stretch>
            <a:fillRect/>
          </a:stretch>
        </p:blipFill>
        <p:spPr>
          <a:xfrm>
            <a:off x="1525795" y="1058454"/>
            <a:ext cx="9134429" cy="5126865"/>
          </a:xfrm>
          <a:prstGeom prst="rect">
            <a:avLst/>
          </a:prstGeom>
        </p:spPr>
      </p:pic>
    </p:spTree>
    <p:extLst>
      <p:ext uri="{BB962C8B-B14F-4D97-AF65-F5344CB8AC3E}">
        <p14:creationId xmlns:p14="http://schemas.microsoft.com/office/powerpoint/2010/main" val="623154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Graphique en secteur</a:t>
            </a:r>
          </a:p>
        </p:txBody>
      </p:sp>
      <p:sp>
        <p:nvSpPr>
          <p:cNvPr id="2" name="ZoneTexte 1">
            <a:extLst>
              <a:ext uri="{FF2B5EF4-FFF2-40B4-BE49-F238E27FC236}">
                <a16:creationId xmlns:a16="http://schemas.microsoft.com/office/drawing/2014/main" id="{EB53E136-4B1B-4CBE-8416-40EEF1862FB1}"/>
              </a:ext>
            </a:extLst>
          </p:cNvPr>
          <p:cNvSpPr txBox="1"/>
          <p:nvPr/>
        </p:nvSpPr>
        <p:spPr>
          <a:xfrm>
            <a:off x="899815" y="1317014"/>
            <a:ext cx="10380430" cy="1754326"/>
          </a:xfrm>
          <a:prstGeom prst="rect">
            <a:avLst/>
          </a:prstGeom>
          <a:noFill/>
        </p:spPr>
        <p:txBody>
          <a:bodyPr wrap="square" rtlCol="0">
            <a:spAutoFit/>
          </a:bodyPr>
          <a:lstStyle/>
          <a:p>
            <a:r>
              <a:rPr lang="fr-FR" u="sng" dirty="0"/>
              <a:t>Interprétation</a:t>
            </a:r>
          </a:p>
          <a:p>
            <a:r>
              <a:rPr lang="fr-FR" dirty="0"/>
              <a:t>Contrairement à ce qu’on pourrait croire les </a:t>
            </a:r>
            <a:r>
              <a:rPr lang="fr-FR" dirty="0" err="1"/>
              <a:t>platanus</a:t>
            </a:r>
            <a:r>
              <a:rPr lang="fr-FR" dirty="0"/>
              <a:t>, </a:t>
            </a:r>
            <a:r>
              <a:rPr lang="fr-FR" dirty="0" err="1"/>
              <a:t>aesculus</a:t>
            </a:r>
            <a:r>
              <a:rPr lang="fr-FR" dirty="0"/>
              <a:t> et quercus se situent davantage dans des zones polluées que dans des zones où la pollution est moindre!</a:t>
            </a:r>
          </a:p>
          <a:p>
            <a:r>
              <a:rPr lang="fr-FR" dirty="0"/>
              <a:t>Par exemple, 32.69% des </a:t>
            </a:r>
            <a:r>
              <a:rPr lang="fr-FR" dirty="0" err="1"/>
              <a:t>platanus</a:t>
            </a:r>
            <a:r>
              <a:rPr lang="fr-FR" dirty="0"/>
              <a:t> sont situées dans des zones polluées tandis </a:t>
            </a:r>
            <a:r>
              <a:rPr lang="fr-FR"/>
              <a:t>que 28.85% </a:t>
            </a:r>
            <a:r>
              <a:rPr lang="fr-FR" dirty="0"/>
              <a:t>d’entre eux sont situés dans des zones à pollution moindre.</a:t>
            </a:r>
          </a:p>
          <a:p>
            <a:endParaRPr lang="fr-FR" dirty="0"/>
          </a:p>
        </p:txBody>
      </p:sp>
    </p:spTree>
    <p:extLst>
      <p:ext uri="{BB962C8B-B14F-4D97-AF65-F5344CB8AC3E}">
        <p14:creationId xmlns:p14="http://schemas.microsoft.com/office/powerpoint/2010/main" val="2507230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err="1"/>
              <a:t>Platanus</a:t>
            </a:r>
            <a:endParaRPr lang="fr-FR" dirty="0"/>
          </a:p>
        </p:txBody>
      </p:sp>
      <p:pic>
        <p:nvPicPr>
          <p:cNvPr id="3" name="Image 2">
            <a:extLst>
              <a:ext uri="{FF2B5EF4-FFF2-40B4-BE49-F238E27FC236}">
                <a16:creationId xmlns:a16="http://schemas.microsoft.com/office/drawing/2014/main" id="{C83BAD41-D4E1-494D-8CEA-1FC1931A6D71}"/>
              </a:ext>
            </a:extLst>
          </p:cNvPr>
          <p:cNvPicPr>
            <a:picLocks noChangeAspect="1"/>
          </p:cNvPicPr>
          <p:nvPr/>
        </p:nvPicPr>
        <p:blipFill>
          <a:blip r:embed="rId2"/>
          <a:stretch>
            <a:fillRect/>
          </a:stretch>
        </p:blipFill>
        <p:spPr>
          <a:xfrm>
            <a:off x="925745" y="1109663"/>
            <a:ext cx="9833675" cy="5143500"/>
          </a:xfrm>
          <a:prstGeom prst="rect">
            <a:avLst/>
          </a:prstGeom>
        </p:spPr>
      </p:pic>
    </p:spTree>
    <p:extLst>
      <p:ext uri="{BB962C8B-B14F-4D97-AF65-F5344CB8AC3E}">
        <p14:creationId xmlns:p14="http://schemas.microsoft.com/office/powerpoint/2010/main" val="868576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err="1"/>
              <a:t>Platanus</a:t>
            </a:r>
            <a:endParaRPr lang="fr-FR" dirty="0"/>
          </a:p>
        </p:txBody>
      </p:sp>
      <p:sp>
        <p:nvSpPr>
          <p:cNvPr id="2" name="ZoneTexte 1">
            <a:extLst>
              <a:ext uri="{FF2B5EF4-FFF2-40B4-BE49-F238E27FC236}">
                <a16:creationId xmlns:a16="http://schemas.microsoft.com/office/drawing/2014/main" id="{A827E45F-F6A9-4BA2-BB66-CA5C0338C0FD}"/>
              </a:ext>
            </a:extLst>
          </p:cNvPr>
          <p:cNvSpPr txBox="1"/>
          <p:nvPr/>
        </p:nvSpPr>
        <p:spPr>
          <a:xfrm>
            <a:off x="904261" y="1178289"/>
            <a:ext cx="10125075" cy="2031325"/>
          </a:xfrm>
          <a:prstGeom prst="rect">
            <a:avLst/>
          </a:prstGeom>
          <a:noFill/>
        </p:spPr>
        <p:txBody>
          <a:bodyPr wrap="square" rtlCol="0">
            <a:spAutoFit/>
          </a:bodyPr>
          <a:lstStyle/>
          <a:p>
            <a:r>
              <a:rPr lang="fr-FR" u="sng" dirty="0"/>
              <a:t>Interprétation</a:t>
            </a:r>
          </a:p>
          <a:p>
            <a:r>
              <a:rPr lang="fr-FR" dirty="0"/>
              <a:t>On observe que les </a:t>
            </a:r>
            <a:r>
              <a:rPr lang="fr-FR" dirty="0" err="1"/>
              <a:t>platanus</a:t>
            </a:r>
            <a:r>
              <a:rPr lang="fr-FR" dirty="0"/>
              <a:t> vivants dans des zones où la qualité de l’air est mauvaise se situent dans le nord-est de Paris tandis que ceux vivants dans des zones où la qualité de l’air est meilleure se situent dans le sud-ouest et la plupart se situent à proximité de la Seine ou bien dans des écosystèmes sains tels que des jardins. On peut supposer que le nord-est de Paris est une zone plus urbanisée que le sud-ouest et qu’un écosystème sain empêche les </a:t>
            </a:r>
            <a:r>
              <a:rPr lang="fr-FR" dirty="0" err="1"/>
              <a:t>platanus</a:t>
            </a:r>
            <a:r>
              <a:rPr lang="fr-FR" dirty="0"/>
              <a:t> d’impacter négativement la qualité de l’air.</a:t>
            </a:r>
          </a:p>
        </p:txBody>
      </p:sp>
    </p:spTree>
    <p:extLst>
      <p:ext uri="{BB962C8B-B14F-4D97-AF65-F5344CB8AC3E}">
        <p14:creationId xmlns:p14="http://schemas.microsoft.com/office/powerpoint/2010/main" val="4141765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err="1"/>
              <a:t>Platanus</a:t>
            </a:r>
            <a:endParaRPr lang="fr-FR" dirty="0"/>
          </a:p>
        </p:txBody>
      </p:sp>
      <p:pic>
        <p:nvPicPr>
          <p:cNvPr id="4" name="Image 3">
            <a:extLst>
              <a:ext uri="{FF2B5EF4-FFF2-40B4-BE49-F238E27FC236}">
                <a16:creationId xmlns:a16="http://schemas.microsoft.com/office/drawing/2014/main" id="{B0CDFBB7-72A3-4339-869A-CE2AC8AF947B}"/>
              </a:ext>
            </a:extLst>
          </p:cNvPr>
          <p:cNvPicPr>
            <a:picLocks noChangeAspect="1"/>
          </p:cNvPicPr>
          <p:nvPr/>
        </p:nvPicPr>
        <p:blipFill>
          <a:blip r:embed="rId2"/>
          <a:stretch>
            <a:fillRect/>
          </a:stretch>
        </p:blipFill>
        <p:spPr>
          <a:xfrm>
            <a:off x="1755436" y="1120782"/>
            <a:ext cx="8307712" cy="5186363"/>
          </a:xfrm>
          <a:prstGeom prst="rect">
            <a:avLst/>
          </a:prstGeom>
        </p:spPr>
      </p:pic>
    </p:spTree>
    <p:extLst>
      <p:ext uri="{BB962C8B-B14F-4D97-AF65-F5344CB8AC3E}">
        <p14:creationId xmlns:p14="http://schemas.microsoft.com/office/powerpoint/2010/main" val="757253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err="1"/>
              <a:t>Platanus</a:t>
            </a:r>
            <a:endParaRPr lang="fr-FR" dirty="0"/>
          </a:p>
        </p:txBody>
      </p:sp>
      <p:sp>
        <p:nvSpPr>
          <p:cNvPr id="2" name="ZoneTexte 1">
            <a:extLst>
              <a:ext uri="{FF2B5EF4-FFF2-40B4-BE49-F238E27FC236}">
                <a16:creationId xmlns:a16="http://schemas.microsoft.com/office/drawing/2014/main" id="{A827E45F-F6A9-4BA2-BB66-CA5C0338C0FD}"/>
              </a:ext>
            </a:extLst>
          </p:cNvPr>
          <p:cNvSpPr txBox="1"/>
          <p:nvPr/>
        </p:nvSpPr>
        <p:spPr>
          <a:xfrm>
            <a:off x="904261" y="1178289"/>
            <a:ext cx="10125075" cy="1754326"/>
          </a:xfrm>
          <a:prstGeom prst="rect">
            <a:avLst/>
          </a:prstGeom>
          <a:noFill/>
        </p:spPr>
        <p:txBody>
          <a:bodyPr wrap="square" rtlCol="0">
            <a:spAutoFit/>
          </a:bodyPr>
          <a:lstStyle/>
          <a:p>
            <a:r>
              <a:rPr lang="fr-FR" u="sng" dirty="0"/>
              <a:t>Interprétation</a:t>
            </a:r>
          </a:p>
          <a:p>
            <a:r>
              <a:rPr lang="fr-FR" dirty="0"/>
              <a:t>On observe qu’aucun </a:t>
            </a:r>
            <a:r>
              <a:rPr lang="fr-FR" dirty="0" err="1"/>
              <a:t>platanus</a:t>
            </a:r>
            <a:r>
              <a:rPr lang="fr-FR" dirty="0"/>
              <a:t> adulte n’impacte négativement la qualité de l’air tandis que 68% des </a:t>
            </a:r>
            <a:r>
              <a:rPr lang="fr-FR" dirty="0" err="1"/>
              <a:t>platanus</a:t>
            </a:r>
            <a:r>
              <a:rPr lang="fr-FR" dirty="0"/>
              <a:t> matures sont sujets à des mécanismes impactant négativement la qualité de l’air.</a:t>
            </a:r>
          </a:p>
          <a:p>
            <a:r>
              <a:rPr lang="fr-FR" dirty="0"/>
              <a:t>D’après les hypothèses précédentes (nous n’avons pas conclu à une dépendance entre le stade de développement et la qualité de l’air), on peut seulement supposer que les </a:t>
            </a:r>
            <a:r>
              <a:rPr lang="fr-FR" dirty="0" err="1"/>
              <a:t>platanus</a:t>
            </a:r>
            <a:r>
              <a:rPr lang="fr-FR" dirty="0"/>
              <a:t> matures n’usent plus de polluants atmosphériques pour leur croissance et ne font plus qu’en rejeter!</a:t>
            </a:r>
          </a:p>
        </p:txBody>
      </p:sp>
    </p:spTree>
    <p:extLst>
      <p:ext uri="{BB962C8B-B14F-4D97-AF65-F5344CB8AC3E}">
        <p14:creationId xmlns:p14="http://schemas.microsoft.com/office/powerpoint/2010/main" val="3536755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err="1"/>
              <a:t>Aesculus</a:t>
            </a:r>
            <a:endParaRPr lang="fr-FR" dirty="0"/>
          </a:p>
        </p:txBody>
      </p:sp>
      <p:pic>
        <p:nvPicPr>
          <p:cNvPr id="4" name="Image 3">
            <a:extLst>
              <a:ext uri="{FF2B5EF4-FFF2-40B4-BE49-F238E27FC236}">
                <a16:creationId xmlns:a16="http://schemas.microsoft.com/office/drawing/2014/main" id="{9F6E69CD-F59A-4C71-9EB5-16E0B7D31900}"/>
              </a:ext>
            </a:extLst>
          </p:cNvPr>
          <p:cNvPicPr>
            <a:picLocks noChangeAspect="1"/>
          </p:cNvPicPr>
          <p:nvPr/>
        </p:nvPicPr>
        <p:blipFill>
          <a:blip r:embed="rId2"/>
          <a:stretch>
            <a:fillRect/>
          </a:stretch>
        </p:blipFill>
        <p:spPr>
          <a:xfrm>
            <a:off x="1376454" y="1058454"/>
            <a:ext cx="9138164" cy="5173291"/>
          </a:xfrm>
          <a:prstGeom prst="rect">
            <a:avLst/>
          </a:prstGeom>
        </p:spPr>
      </p:pic>
    </p:spTree>
    <p:extLst>
      <p:ext uri="{BB962C8B-B14F-4D97-AF65-F5344CB8AC3E}">
        <p14:creationId xmlns:p14="http://schemas.microsoft.com/office/powerpoint/2010/main" val="3391271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err="1"/>
              <a:t>Aesculus</a:t>
            </a:r>
            <a:endParaRPr lang="fr-FR" dirty="0"/>
          </a:p>
        </p:txBody>
      </p:sp>
      <p:sp>
        <p:nvSpPr>
          <p:cNvPr id="2" name="ZoneTexte 1">
            <a:extLst>
              <a:ext uri="{FF2B5EF4-FFF2-40B4-BE49-F238E27FC236}">
                <a16:creationId xmlns:a16="http://schemas.microsoft.com/office/drawing/2014/main" id="{A827E45F-F6A9-4BA2-BB66-CA5C0338C0FD}"/>
              </a:ext>
            </a:extLst>
          </p:cNvPr>
          <p:cNvSpPr txBox="1"/>
          <p:nvPr/>
        </p:nvSpPr>
        <p:spPr>
          <a:xfrm>
            <a:off x="904261" y="1178289"/>
            <a:ext cx="10125075" cy="2031325"/>
          </a:xfrm>
          <a:prstGeom prst="rect">
            <a:avLst/>
          </a:prstGeom>
          <a:noFill/>
        </p:spPr>
        <p:txBody>
          <a:bodyPr wrap="square" rtlCol="0">
            <a:spAutoFit/>
          </a:bodyPr>
          <a:lstStyle/>
          <a:p>
            <a:r>
              <a:rPr lang="fr-FR" u="sng" dirty="0"/>
              <a:t>Interprétation</a:t>
            </a:r>
          </a:p>
          <a:p>
            <a:r>
              <a:rPr lang="fr-FR" dirty="0"/>
              <a:t>On observe que les </a:t>
            </a:r>
            <a:r>
              <a:rPr lang="fr-FR" dirty="0" err="1"/>
              <a:t>aesculus</a:t>
            </a:r>
            <a:r>
              <a:rPr lang="fr-FR" dirty="0"/>
              <a:t> sont majoritairement situés dans des squares et des zones où l’écosystème est peu sain. On peut supposer que c’est une espèce qui n’a pas besoin d’un écosystème environnant très favorable pour se développer et qu’au contraire, un écosystème trop sain empêche sa croissance. Son absence de représentation dans les zones où la qualité de l’air est meilleure peut aussi s’expliquer par le fait qu’un projet de plantation de ces genres dans le nord-est de Paris a eu lieu en 1700 (6 d’entre eux ont été plantés en 1700 ).</a:t>
            </a:r>
          </a:p>
        </p:txBody>
      </p:sp>
    </p:spTree>
    <p:extLst>
      <p:ext uri="{BB962C8B-B14F-4D97-AF65-F5344CB8AC3E}">
        <p14:creationId xmlns:p14="http://schemas.microsoft.com/office/powerpoint/2010/main" val="536572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err="1"/>
              <a:t>Aesculus</a:t>
            </a:r>
            <a:endParaRPr lang="fr-FR" dirty="0"/>
          </a:p>
        </p:txBody>
      </p:sp>
      <p:pic>
        <p:nvPicPr>
          <p:cNvPr id="3" name="Image 2">
            <a:extLst>
              <a:ext uri="{FF2B5EF4-FFF2-40B4-BE49-F238E27FC236}">
                <a16:creationId xmlns:a16="http://schemas.microsoft.com/office/drawing/2014/main" id="{247C72C1-98AE-4129-8D8A-6B73C5E25BD6}"/>
              </a:ext>
            </a:extLst>
          </p:cNvPr>
          <p:cNvPicPr>
            <a:picLocks noChangeAspect="1"/>
          </p:cNvPicPr>
          <p:nvPr/>
        </p:nvPicPr>
        <p:blipFill>
          <a:blip r:embed="rId2"/>
          <a:stretch>
            <a:fillRect/>
          </a:stretch>
        </p:blipFill>
        <p:spPr>
          <a:xfrm>
            <a:off x="1645868" y="1049987"/>
            <a:ext cx="9289957" cy="5215135"/>
          </a:xfrm>
          <a:prstGeom prst="rect">
            <a:avLst/>
          </a:prstGeom>
        </p:spPr>
      </p:pic>
    </p:spTree>
    <p:extLst>
      <p:ext uri="{BB962C8B-B14F-4D97-AF65-F5344CB8AC3E}">
        <p14:creationId xmlns:p14="http://schemas.microsoft.com/office/powerpoint/2010/main" val="3690292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err="1"/>
              <a:t>Aesculus</a:t>
            </a:r>
            <a:endParaRPr lang="fr-FR" dirty="0"/>
          </a:p>
        </p:txBody>
      </p:sp>
      <p:sp>
        <p:nvSpPr>
          <p:cNvPr id="2" name="ZoneTexte 1">
            <a:extLst>
              <a:ext uri="{FF2B5EF4-FFF2-40B4-BE49-F238E27FC236}">
                <a16:creationId xmlns:a16="http://schemas.microsoft.com/office/drawing/2014/main" id="{A827E45F-F6A9-4BA2-BB66-CA5C0338C0FD}"/>
              </a:ext>
            </a:extLst>
          </p:cNvPr>
          <p:cNvSpPr txBox="1"/>
          <p:nvPr/>
        </p:nvSpPr>
        <p:spPr>
          <a:xfrm>
            <a:off x="904261" y="1178289"/>
            <a:ext cx="10125075" cy="923330"/>
          </a:xfrm>
          <a:prstGeom prst="rect">
            <a:avLst/>
          </a:prstGeom>
          <a:noFill/>
        </p:spPr>
        <p:txBody>
          <a:bodyPr wrap="square" rtlCol="0">
            <a:spAutoFit/>
          </a:bodyPr>
          <a:lstStyle/>
          <a:p>
            <a:r>
              <a:rPr lang="fr-FR" u="sng" dirty="0"/>
              <a:t>Interprétation</a:t>
            </a:r>
          </a:p>
          <a:p>
            <a:r>
              <a:rPr lang="fr-FR" dirty="0"/>
              <a:t>L’absence de représentation des </a:t>
            </a:r>
            <a:r>
              <a:rPr lang="fr-FR" dirty="0" err="1"/>
              <a:t>aesculus</a:t>
            </a:r>
            <a:r>
              <a:rPr lang="fr-FR" dirty="0"/>
              <a:t> adultes laisse supposer que certains n’ont pas survécu à leur environnement trop pollué.</a:t>
            </a:r>
          </a:p>
        </p:txBody>
      </p:sp>
    </p:spTree>
    <p:extLst>
      <p:ext uri="{BB962C8B-B14F-4D97-AF65-F5344CB8AC3E}">
        <p14:creationId xmlns:p14="http://schemas.microsoft.com/office/powerpoint/2010/main" val="251093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Graphique des individus et des modalités – Comment l’interpréter?</a:t>
            </a:r>
          </a:p>
        </p:txBody>
      </p:sp>
      <p:pic>
        <p:nvPicPr>
          <p:cNvPr id="5" name="Image 4">
            <a:extLst>
              <a:ext uri="{FF2B5EF4-FFF2-40B4-BE49-F238E27FC236}">
                <a16:creationId xmlns:a16="http://schemas.microsoft.com/office/drawing/2014/main" id="{36D192CF-BEC5-483F-BD38-DC7494BE4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00" y="1109304"/>
            <a:ext cx="10583752" cy="5144218"/>
          </a:xfrm>
          <a:prstGeom prst="rect">
            <a:avLst/>
          </a:prstGeom>
        </p:spPr>
      </p:pic>
    </p:spTree>
    <p:extLst>
      <p:ext uri="{BB962C8B-B14F-4D97-AF65-F5344CB8AC3E}">
        <p14:creationId xmlns:p14="http://schemas.microsoft.com/office/powerpoint/2010/main" val="962345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Quercus</a:t>
            </a:r>
          </a:p>
        </p:txBody>
      </p:sp>
      <p:pic>
        <p:nvPicPr>
          <p:cNvPr id="4" name="Image 3">
            <a:extLst>
              <a:ext uri="{FF2B5EF4-FFF2-40B4-BE49-F238E27FC236}">
                <a16:creationId xmlns:a16="http://schemas.microsoft.com/office/drawing/2014/main" id="{6627C8DF-0A4C-46F8-B23B-867B409ED1BC}"/>
              </a:ext>
            </a:extLst>
          </p:cNvPr>
          <p:cNvPicPr>
            <a:picLocks noChangeAspect="1"/>
          </p:cNvPicPr>
          <p:nvPr/>
        </p:nvPicPr>
        <p:blipFill>
          <a:blip r:embed="rId2"/>
          <a:stretch>
            <a:fillRect/>
          </a:stretch>
        </p:blipFill>
        <p:spPr>
          <a:xfrm>
            <a:off x="1499504" y="1085971"/>
            <a:ext cx="9090708" cy="5115983"/>
          </a:xfrm>
          <a:prstGeom prst="rect">
            <a:avLst/>
          </a:prstGeom>
        </p:spPr>
      </p:pic>
    </p:spTree>
    <p:extLst>
      <p:ext uri="{BB962C8B-B14F-4D97-AF65-F5344CB8AC3E}">
        <p14:creationId xmlns:p14="http://schemas.microsoft.com/office/powerpoint/2010/main" val="540900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Quercus</a:t>
            </a:r>
          </a:p>
        </p:txBody>
      </p:sp>
      <p:sp>
        <p:nvSpPr>
          <p:cNvPr id="2" name="ZoneTexte 1">
            <a:extLst>
              <a:ext uri="{FF2B5EF4-FFF2-40B4-BE49-F238E27FC236}">
                <a16:creationId xmlns:a16="http://schemas.microsoft.com/office/drawing/2014/main" id="{A827E45F-F6A9-4BA2-BB66-CA5C0338C0FD}"/>
              </a:ext>
            </a:extLst>
          </p:cNvPr>
          <p:cNvSpPr txBox="1"/>
          <p:nvPr/>
        </p:nvSpPr>
        <p:spPr>
          <a:xfrm>
            <a:off x="904261" y="1178289"/>
            <a:ext cx="10125075" cy="1477328"/>
          </a:xfrm>
          <a:prstGeom prst="rect">
            <a:avLst/>
          </a:prstGeom>
          <a:noFill/>
        </p:spPr>
        <p:txBody>
          <a:bodyPr wrap="square" rtlCol="0">
            <a:spAutoFit/>
          </a:bodyPr>
          <a:lstStyle/>
          <a:p>
            <a:r>
              <a:rPr lang="fr-FR" u="sng" dirty="0"/>
              <a:t>Interprétation</a:t>
            </a:r>
          </a:p>
          <a:p>
            <a:r>
              <a:rPr lang="fr-FR" dirty="0"/>
              <a:t>On observe que les quercus se développent majoritairement à proximité de boulevards ou d’avenues qui sont des zones d’activités de circulation très importantes! On peut donc déduire que les quercus sont sujets à des mécanismes qui impactent négativement la qualité de l’air au fur et à mesure que la pollution croît.</a:t>
            </a:r>
          </a:p>
        </p:txBody>
      </p:sp>
    </p:spTree>
    <p:extLst>
      <p:ext uri="{BB962C8B-B14F-4D97-AF65-F5344CB8AC3E}">
        <p14:creationId xmlns:p14="http://schemas.microsoft.com/office/powerpoint/2010/main" val="1230881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Quercus</a:t>
            </a:r>
          </a:p>
        </p:txBody>
      </p:sp>
      <p:pic>
        <p:nvPicPr>
          <p:cNvPr id="6" name="Image 5">
            <a:extLst>
              <a:ext uri="{FF2B5EF4-FFF2-40B4-BE49-F238E27FC236}">
                <a16:creationId xmlns:a16="http://schemas.microsoft.com/office/drawing/2014/main" id="{F036311F-A06D-4622-8263-CF6717B23D5D}"/>
              </a:ext>
            </a:extLst>
          </p:cNvPr>
          <p:cNvPicPr>
            <a:picLocks noChangeAspect="1"/>
          </p:cNvPicPr>
          <p:nvPr/>
        </p:nvPicPr>
        <p:blipFill>
          <a:blip r:embed="rId2"/>
          <a:stretch>
            <a:fillRect/>
          </a:stretch>
        </p:blipFill>
        <p:spPr>
          <a:xfrm>
            <a:off x="1666492" y="1080748"/>
            <a:ext cx="8705885" cy="5201330"/>
          </a:xfrm>
          <a:prstGeom prst="rect">
            <a:avLst/>
          </a:prstGeom>
        </p:spPr>
      </p:pic>
    </p:spTree>
    <p:extLst>
      <p:ext uri="{BB962C8B-B14F-4D97-AF65-F5344CB8AC3E}">
        <p14:creationId xmlns:p14="http://schemas.microsoft.com/office/powerpoint/2010/main" val="1577819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Quercus</a:t>
            </a:r>
          </a:p>
        </p:txBody>
      </p:sp>
      <p:sp>
        <p:nvSpPr>
          <p:cNvPr id="2" name="ZoneTexte 1">
            <a:extLst>
              <a:ext uri="{FF2B5EF4-FFF2-40B4-BE49-F238E27FC236}">
                <a16:creationId xmlns:a16="http://schemas.microsoft.com/office/drawing/2014/main" id="{A827E45F-F6A9-4BA2-BB66-CA5C0338C0FD}"/>
              </a:ext>
            </a:extLst>
          </p:cNvPr>
          <p:cNvSpPr txBox="1"/>
          <p:nvPr/>
        </p:nvSpPr>
        <p:spPr>
          <a:xfrm>
            <a:off x="904261" y="1178289"/>
            <a:ext cx="10125075" cy="1754326"/>
          </a:xfrm>
          <a:prstGeom prst="rect">
            <a:avLst/>
          </a:prstGeom>
          <a:noFill/>
        </p:spPr>
        <p:txBody>
          <a:bodyPr wrap="square" rtlCol="0">
            <a:spAutoFit/>
          </a:bodyPr>
          <a:lstStyle/>
          <a:p>
            <a:r>
              <a:rPr lang="fr-FR" u="sng" dirty="0"/>
              <a:t>Interprétation</a:t>
            </a:r>
          </a:p>
          <a:p>
            <a:r>
              <a:rPr lang="fr-FR" dirty="0"/>
              <a:t>On observe l’absence de représentation des jeunes quercus dans les zones où la qualité de l’air est meilleure. On peut supposer que les jeunes quercus ne produisent pas suffisamment de substances ayant un impact positif sur la qualité de l’air ou bien n’usent pas suffisamment de polluants atmosphériques pour améliorer la pollution ou encore n’ont pas assez d’influence sur leur écosystème pour qu’il impacte positivement la pollution.</a:t>
            </a:r>
          </a:p>
        </p:txBody>
      </p:sp>
    </p:spTree>
    <p:extLst>
      <p:ext uri="{BB962C8B-B14F-4D97-AF65-F5344CB8AC3E}">
        <p14:creationId xmlns:p14="http://schemas.microsoft.com/office/powerpoint/2010/main" val="294296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D56A25-E01B-42D2-AD80-16301478687A}"/>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AA09D54-BF4D-48B1-95EB-5BDF76677AD0}"/>
              </a:ext>
            </a:extLst>
          </p:cNvPr>
          <p:cNvSpPr>
            <a:spLocks noGrp="1"/>
          </p:cNvSpPr>
          <p:nvPr>
            <p:ph idx="1"/>
          </p:nvPr>
        </p:nvSpPr>
        <p:spPr>
          <a:xfrm>
            <a:off x="677334" y="1488613"/>
            <a:ext cx="8596668" cy="3880773"/>
          </a:xfrm>
        </p:spPr>
        <p:txBody>
          <a:bodyPr>
            <a:normAutofit/>
          </a:bodyPr>
          <a:lstStyle/>
          <a:p>
            <a:r>
              <a:rPr lang="fr-FR" dirty="0"/>
              <a:t>En conclusion, contrairement à une idée reçue, certains arbres remarquables, qui sont des arbres sains, sont sujets à des mécanismes impactant négativement la qualité de l’air! C’est notamment le cas des arbres remarquables appartenant au genre </a:t>
            </a:r>
            <a:r>
              <a:rPr lang="fr-FR" dirty="0" err="1"/>
              <a:t>platanus</a:t>
            </a:r>
            <a:r>
              <a:rPr lang="fr-FR" dirty="0"/>
              <a:t> et en particulier l’espèce x </a:t>
            </a:r>
            <a:r>
              <a:rPr lang="fr-FR" dirty="0" err="1"/>
              <a:t>hispanica</a:t>
            </a:r>
            <a:r>
              <a:rPr lang="fr-FR" dirty="0"/>
              <a:t> qui on peut supposer consomme plus de polluants atmosphériques au fur et à mesure de sa croissance pour en produire et rejeter de nouveaux plus dégradant de la qualité de l’air! C’est le cas également de l’arbre remarquable du genre quercus. On a observé que les arbres remarquables de ce genre sont issus de terrains plus exposés à la pollution et sont davantage soumis à des mécanismes impactant négativement la qualité de l’air. Cela peut être du au fait que l’écosystème environnant n’est pas assez sain pour contribuer à une amélioration de la qualité de l’air et au contraire l’incite à produire des substances contribuant négativement à la qualité de l’air.</a:t>
            </a:r>
          </a:p>
        </p:txBody>
      </p:sp>
    </p:spTree>
    <p:extLst>
      <p:ext uri="{BB962C8B-B14F-4D97-AF65-F5344CB8AC3E}">
        <p14:creationId xmlns:p14="http://schemas.microsoft.com/office/powerpoint/2010/main" val="383591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r>
              <a:rPr lang="fr-FR" dirty="0"/>
              <a:t>Analyse du Graphique des variables</a:t>
            </a:r>
          </a:p>
        </p:txBody>
      </p:sp>
      <p:sp>
        <p:nvSpPr>
          <p:cNvPr id="7" name="ZoneTexte 6">
            <a:extLst>
              <a:ext uri="{FF2B5EF4-FFF2-40B4-BE49-F238E27FC236}">
                <a16:creationId xmlns:a16="http://schemas.microsoft.com/office/drawing/2014/main" id="{18E6FCA7-AD01-4FE7-A4F4-6BCC3B58B78E}"/>
              </a:ext>
            </a:extLst>
          </p:cNvPr>
          <p:cNvSpPr txBox="1"/>
          <p:nvPr/>
        </p:nvSpPr>
        <p:spPr>
          <a:xfrm>
            <a:off x="5519881" y="1591854"/>
            <a:ext cx="5610225" cy="4278094"/>
          </a:xfrm>
          <a:prstGeom prst="rect">
            <a:avLst/>
          </a:prstGeom>
          <a:noFill/>
        </p:spPr>
        <p:txBody>
          <a:bodyPr wrap="square" rtlCol="0">
            <a:spAutoFit/>
          </a:bodyPr>
          <a:lstStyle/>
          <a:p>
            <a:r>
              <a:rPr lang="fr-FR" sz="1600" u="sng" dirty="0" err="1"/>
              <a:t>Inteprétation</a:t>
            </a:r>
            <a:endParaRPr lang="fr-FR" sz="1600" u="sng" dirty="0"/>
          </a:p>
          <a:p>
            <a:pPr marL="285750" indent="-285750">
              <a:buFont typeface="Wingdings" panose="05000000000000000000" pitchFamily="2" charset="2"/>
              <a:buChar char="Ø"/>
            </a:pPr>
            <a:r>
              <a:rPr lang="fr-FR" sz="1600" dirty="0"/>
              <a:t>Le graphique des variables nous indique que le 1</a:t>
            </a:r>
            <a:r>
              <a:rPr lang="fr-FR" sz="1600" baseline="30000" dirty="0"/>
              <a:t>er</a:t>
            </a:r>
            <a:r>
              <a:rPr lang="fr-FR" sz="1600" dirty="0"/>
              <a:t>  axe (axe horizontal) est caractérisé par la circonférence et la hauteur de l’arbre remarquable. En effet on peut voir que ces deux variables sont proches du premier axe. </a:t>
            </a:r>
          </a:p>
          <a:p>
            <a:pPr marL="285750" indent="-285750">
              <a:buFont typeface="Wingdings" panose="05000000000000000000" pitchFamily="2" charset="2"/>
              <a:buChar char="Ø"/>
            </a:pPr>
            <a:r>
              <a:rPr lang="fr-FR" sz="1600" dirty="0"/>
              <a:t>Il nous indique également que le 2</a:t>
            </a:r>
            <a:r>
              <a:rPr lang="fr-FR" sz="1600" baseline="30000" dirty="0"/>
              <a:t>e</a:t>
            </a:r>
            <a:r>
              <a:rPr lang="fr-FR" sz="1600" dirty="0"/>
              <a:t> axe (axe vertical) est caractérisé la qualité de l’air où se situe l’arbre remarquable.</a:t>
            </a:r>
          </a:p>
          <a:p>
            <a:pPr marL="285750" indent="-285750">
              <a:buFont typeface="Wingdings" panose="05000000000000000000" pitchFamily="2" charset="2"/>
              <a:buChar char="Ø"/>
            </a:pPr>
            <a:r>
              <a:rPr lang="fr-FR" sz="1600" dirty="0"/>
              <a:t>Par ailleurs la qualité de la projection des valeurs des variables sur 2 dimensions est renseignée par le pourcentage d’inertie (d’informations) expliqué par chaque axe. Le pourcentage d’inertie expliqué par la 1</a:t>
            </a:r>
            <a:r>
              <a:rPr lang="fr-FR" sz="1600" baseline="30000" dirty="0"/>
              <a:t>ère</a:t>
            </a:r>
            <a:r>
              <a:rPr lang="fr-FR" sz="1600" dirty="0"/>
              <a:t>  dimension est de 59.52% tandis que celui de la 2</a:t>
            </a:r>
            <a:r>
              <a:rPr lang="fr-FR" sz="1600" baseline="30000" dirty="0"/>
              <a:t>e </a:t>
            </a:r>
            <a:r>
              <a:rPr lang="fr-FR" sz="1600" dirty="0"/>
              <a:t> est de 32.86%. Ainsi la 1</a:t>
            </a:r>
            <a:r>
              <a:rPr lang="fr-FR" sz="1600" baseline="30000" dirty="0"/>
              <a:t>ère</a:t>
            </a:r>
            <a:r>
              <a:rPr lang="fr-FR" sz="1600" dirty="0"/>
              <a:t> et 2</a:t>
            </a:r>
            <a:r>
              <a:rPr lang="fr-FR" sz="1600" baseline="30000" dirty="0"/>
              <a:t>e</a:t>
            </a:r>
            <a:r>
              <a:rPr lang="fr-FR" sz="1600" dirty="0"/>
              <a:t> dimension expliquent 92.38% de l’information contenue par les 3  variables initiales.</a:t>
            </a:r>
          </a:p>
        </p:txBody>
      </p:sp>
      <p:pic>
        <p:nvPicPr>
          <p:cNvPr id="12" name="Image 11">
            <a:extLst>
              <a:ext uri="{FF2B5EF4-FFF2-40B4-BE49-F238E27FC236}">
                <a16:creationId xmlns:a16="http://schemas.microsoft.com/office/drawing/2014/main" id="{C2B5AED0-CCCA-4D1D-B7C2-A15692EE0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81" y="1147779"/>
            <a:ext cx="4838021" cy="4920021"/>
          </a:xfrm>
          <a:prstGeom prst="rect">
            <a:avLst/>
          </a:prstGeom>
        </p:spPr>
      </p:pic>
    </p:spTree>
    <p:extLst>
      <p:ext uri="{BB962C8B-B14F-4D97-AF65-F5344CB8AC3E}">
        <p14:creationId xmlns:p14="http://schemas.microsoft.com/office/powerpoint/2010/main" val="160629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r>
              <a:rPr lang="fr-FR" dirty="0"/>
              <a:t>Analyse du Graphique des variables quantitatives</a:t>
            </a:r>
          </a:p>
        </p:txBody>
      </p:sp>
      <p:sp>
        <p:nvSpPr>
          <p:cNvPr id="7" name="ZoneTexte 6">
            <a:extLst>
              <a:ext uri="{FF2B5EF4-FFF2-40B4-BE49-F238E27FC236}">
                <a16:creationId xmlns:a16="http://schemas.microsoft.com/office/drawing/2014/main" id="{18E6FCA7-AD01-4FE7-A4F4-6BCC3B58B78E}"/>
              </a:ext>
            </a:extLst>
          </p:cNvPr>
          <p:cNvSpPr txBox="1"/>
          <p:nvPr/>
        </p:nvSpPr>
        <p:spPr>
          <a:xfrm>
            <a:off x="5519881" y="1591854"/>
            <a:ext cx="5610225" cy="2862322"/>
          </a:xfrm>
          <a:prstGeom prst="rect">
            <a:avLst/>
          </a:prstGeom>
          <a:noFill/>
        </p:spPr>
        <p:txBody>
          <a:bodyPr wrap="square" rtlCol="0">
            <a:spAutoFit/>
          </a:bodyPr>
          <a:lstStyle/>
          <a:p>
            <a:r>
              <a:rPr lang="fr-FR" u="sng" dirty="0" err="1"/>
              <a:t>Inteprétation</a:t>
            </a:r>
            <a:endParaRPr lang="fr-FR" u="sng" dirty="0"/>
          </a:p>
          <a:p>
            <a:pPr marL="285750" indent="-285750">
              <a:buFont typeface="Wingdings" panose="05000000000000000000" pitchFamily="2" charset="2"/>
              <a:buChar char="Ø"/>
            </a:pPr>
            <a:r>
              <a:rPr lang="fr-FR" dirty="0"/>
              <a:t>On observe que plus on se dirige vers la droite du 1er axe (axe horizontal), et plus la circonférence et la hauteur de l’arbre remarquable croît. Le premier axe représente donc la taille et la largeur de l’arbre: plus les individus (arbres remarquables) se dirigent à droite de l’axe et plus leur taille et leur largeur sont importantes c’est-à-dire plus l’arbre remarquable est imposant.</a:t>
            </a:r>
          </a:p>
        </p:txBody>
      </p:sp>
      <p:pic>
        <p:nvPicPr>
          <p:cNvPr id="3" name="Image 2">
            <a:extLst>
              <a:ext uri="{FF2B5EF4-FFF2-40B4-BE49-F238E27FC236}">
                <a16:creationId xmlns:a16="http://schemas.microsoft.com/office/drawing/2014/main" id="{AC025C64-B06B-4AB1-8CC0-6FB7B9446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63" y="1177493"/>
            <a:ext cx="4726466" cy="4824748"/>
          </a:xfrm>
          <a:prstGeom prst="rect">
            <a:avLst/>
          </a:prstGeom>
        </p:spPr>
      </p:pic>
    </p:spTree>
    <p:extLst>
      <p:ext uri="{BB962C8B-B14F-4D97-AF65-F5344CB8AC3E}">
        <p14:creationId xmlns:p14="http://schemas.microsoft.com/office/powerpoint/2010/main" val="315129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r>
              <a:rPr lang="fr-FR" dirty="0"/>
              <a:t>Analyse du Graphique des variables quantitatives</a:t>
            </a:r>
          </a:p>
        </p:txBody>
      </p:sp>
      <p:sp>
        <p:nvSpPr>
          <p:cNvPr id="7" name="ZoneTexte 6">
            <a:extLst>
              <a:ext uri="{FF2B5EF4-FFF2-40B4-BE49-F238E27FC236}">
                <a16:creationId xmlns:a16="http://schemas.microsoft.com/office/drawing/2014/main" id="{18E6FCA7-AD01-4FE7-A4F4-6BCC3B58B78E}"/>
              </a:ext>
            </a:extLst>
          </p:cNvPr>
          <p:cNvSpPr txBox="1"/>
          <p:nvPr/>
        </p:nvSpPr>
        <p:spPr>
          <a:xfrm>
            <a:off x="836936" y="1250582"/>
            <a:ext cx="10515080" cy="923330"/>
          </a:xfrm>
          <a:prstGeom prst="rect">
            <a:avLst/>
          </a:prstGeom>
          <a:noFill/>
        </p:spPr>
        <p:txBody>
          <a:bodyPr wrap="square" rtlCol="0">
            <a:spAutoFit/>
          </a:bodyPr>
          <a:lstStyle/>
          <a:p>
            <a:r>
              <a:rPr lang="fr-FR" u="sng" dirty="0"/>
              <a:t>Corrélation entre les variables Circonférence, Hauteur et Longévité</a:t>
            </a:r>
          </a:p>
          <a:p>
            <a:pPr marL="285750" indent="-285750">
              <a:buFont typeface="Wingdings" panose="05000000000000000000" pitchFamily="2" charset="2"/>
              <a:buChar char="Ø"/>
            </a:pPr>
            <a:r>
              <a:rPr lang="fr-FR" dirty="0"/>
              <a:t>Le sens commun souhaiterait que plus un arbre remarquable soit âgé et plus il soit imposant, c’est-à-dire que sa circonférence et sa hauteur soit élevées. Vérifions ses hypothèses.</a:t>
            </a:r>
          </a:p>
        </p:txBody>
      </p:sp>
      <p:pic>
        <p:nvPicPr>
          <p:cNvPr id="6" name="Image 5">
            <a:extLst>
              <a:ext uri="{FF2B5EF4-FFF2-40B4-BE49-F238E27FC236}">
                <a16:creationId xmlns:a16="http://schemas.microsoft.com/office/drawing/2014/main" id="{217B025E-3C5E-4AE2-BCFD-C9DBA6542ECD}"/>
              </a:ext>
            </a:extLst>
          </p:cNvPr>
          <p:cNvPicPr>
            <a:picLocks noChangeAspect="1"/>
          </p:cNvPicPr>
          <p:nvPr/>
        </p:nvPicPr>
        <p:blipFill>
          <a:blip r:embed="rId2"/>
          <a:stretch>
            <a:fillRect/>
          </a:stretch>
        </p:blipFill>
        <p:spPr>
          <a:xfrm>
            <a:off x="713519" y="2289175"/>
            <a:ext cx="4619625" cy="1724025"/>
          </a:xfrm>
          <a:prstGeom prst="rect">
            <a:avLst/>
          </a:prstGeom>
        </p:spPr>
      </p:pic>
      <p:sp>
        <p:nvSpPr>
          <p:cNvPr id="8" name="ZoneTexte 7">
            <a:extLst>
              <a:ext uri="{FF2B5EF4-FFF2-40B4-BE49-F238E27FC236}">
                <a16:creationId xmlns:a16="http://schemas.microsoft.com/office/drawing/2014/main" id="{96B8772C-50CD-4CD3-A8A3-8F51E234FEE4}"/>
              </a:ext>
            </a:extLst>
          </p:cNvPr>
          <p:cNvSpPr txBox="1"/>
          <p:nvPr/>
        </p:nvSpPr>
        <p:spPr>
          <a:xfrm>
            <a:off x="5502527" y="2167562"/>
            <a:ext cx="5643029" cy="2616101"/>
          </a:xfrm>
          <a:prstGeom prst="rect">
            <a:avLst/>
          </a:prstGeom>
          <a:noFill/>
        </p:spPr>
        <p:txBody>
          <a:bodyPr wrap="square" rtlCol="0">
            <a:spAutoFit/>
          </a:bodyPr>
          <a:lstStyle/>
          <a:p>
            <a:pPr marL="285750" indent="-285750">
              <a:buFont typeface="Wingdings" panose="05000000000000000000" pitchFamily="2" charset="2"/>
              <a:buChar char="Ø"/>
            </a:pPr>
            <a:r>
              <a:rPr lang="fr-FR" sz="1600" u="sng" dirty="0"/>
              <a:t>Corrélation entre la hauteur et la circonférence</a:t>
            </a:r>
          </a:p>
          <a:p>
            <a:r>
              <a:rPr lang="fr-FR" sz="1600" dirty="0"/>
              <a:t>La p-valeur est strictement inférieure à 2.2e-16 (&lt;5%) on rejette donc fortement l’hypothèse d’absence significative de corrélation entre les deux variables au seuil 0.95. On peut donc accepter l’hypothèse de la présence d’une corrélation significative entre les 2 variables. </a:t>
            </a:r>
          </a:p>
          <a:p>
            <a:r>
              <a:rPr lang="fr-FR" sz="1600" dirty="0"/>
              <a:t>Plus un arbre remarquable est grand, et plus sa circonférence est élevée.</a:t>
            </a:r>
          </a:p>
          <a:p>
            <a:endParaRPr lang="fr-FR" dirty="0"/>
          </a:p>
          <a:p>
            <a:endParaRPr lang="fr-FR" dirty="0"/>
          </a:p>
        </p:txBody>
      </p:sp>
    </p:spTree>
    <p:extLst>
      <p:ext uri="{BB962C8B-B14F-4D97-AF65-F5344CB8AC3E}">
        <p14:creationId xmlns:p14="http://schemas.microsoft.com/office/powerpoint/2010/main" val="3777811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8" name="Rectangle 2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4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BDF1BDBF-B172-4FC1-9FC4-86AB6115586C}"/>
              </a:ext>
            </a:extLst>
          </p:cNvPr>
          <p:cNvSpPr txBox="1"/>
          <p:nvPr/>
        </p:nvSpPr>
        <p:spPr>
          <a:xfrm>
            <a:off x="904261" y="680655"/>
            <a:ext cx="10380430" cy="369332"/>
          </a:xfrm>
          <a:prstGeom prst="rect">
            <a:avLst/>
          </a:prstGeom>
          <a:noFill/>
        </p:spPr>
        <p:txBody>
          <a:bodyPr wrap="square" rtlCol="0">
            <a:spAutoFit/>
          </a:bodyPr>
          <a:lstStyle/>
          <a:p>
            <a:r>
              <a:rPr lang="fr-FR" dirty="0"/>
              <a:t>Analyse du Graphique des variables quantitatives</a:t>
            </a:r>
          </a:p>
        </p:txBody>
      </p:sp>
      <p:sp>
        <p:nvSpPr>
          <p:cNvPr id="7" name="ZoneTexte 6">
            <a:extLst>
              <a:ext uri="{FF2B5EF4-FFF2-40B4-BE49-F238E27FC236}">
                <a16:creationId xmlns:a16="http://schemas.microsoft.com/office/drawing/2014/main" id="{18E6FCA7-AD01-4FE7-A4F4-6BCC3B58B78E}"/>
              </a:ext>
            </a:extLst>
          </p:cNvPr>
          <p:cNvSpPr txBox="1"/>
          <p:nvPr/>
        </p:nvSpPr>
        <p:spPr>
          <a:xfrm>
            <a:off x="836936" y="1250582"/>
            <a:ext cx="10515080" cy="923330"/>
          </a:xfrm>
          <a:prstGeom prst="rect">
            <a:avLst/>
          </a:prstGeom>
          <a:noFill/>
        </p:spPr>
        <p:txBody>
          <a:bodyPr wrap="square" rtlCol="0">
            <a:spAutoFit/>
          </a:bodyPr>
          <a:lstStyle/>
          <a:p>
            <a:r>
              <a:rPr lang="fr-FR" u="sng" dirty="0"/>
              <a:t>Corrélation entre les variables Circonférence, Hauteur et Longévité</a:t>
            </a:r>
          </a:p>
          <a:p>
            <a:pPr marL="285750" indent="-285750">
              <a:buFont typeface="Wingdings" panose="05000000000000000000" pitchFamily="2" charset="2"/>
              <a:buChar char="Ø"/>
            </a:pPr>
            <a:r>
              <a:rPr lang="fr-FR" dirty="0"/>
              <a:t>Le sens commun souhaiterait que plus un arbre remarquable soit âgé et plus il soit imposant, c’est-à-dire que sa circonférence et sa hauteur soit élevées. Vérifions ses hypothèses.</a:t>
            </a:r>
          </a:p>
        </p:txBody>
      </p:sp>
      <p:pic>
        <p:nvPicPr>
          <p:cNvPr id="10" name="Image 9">
            <a:extLst>
              <a:ext uri="{FF2B5EF4-FFF2-40B4-BE49-F238E27FC236}">
                <a16:creationId xmlns:a16="http://schemas.microsoft.com/office/drawing/2014/main" id="{140302CE-A8DE-475B-8227-891984F84385}"/>
              </a:ext>
            </a:extLst>
          </p:cNvPr>
          <p:cNvPicPr>
            <a:picLocks noChangeAspect="1"/>
          </p:cNvPicPr>
          <p:nvPr/>
        </p:nvPicPr>
        <p:blipFill>
          <a:blip r:embed="rId2"/>
          <a:stretch>
            <a:fillRect/>
          </a:stretch>
        </p:blipFill>
        <p:spPr>
          <a:xfrm>
            <a:off x="757251" y="2279650"/>
            <a:ext cx="5172075" cy="1733550"/>
          </a:xfrm>
          <a:prstGeom prst="rect">
            <a:avLst/>
          </a:prstGeom>
        </p:spPr>
      </p:pic>
      <p:sp>
        <p:nvSpPr>
          <p:cNvPr id="40" name="ZoneTexte 39">
            <a:extLst>
              <a:ext uri="{FF2B5EF4-FFF2-40B4-BE49-F238E27FC236}">
                <a16:creationId xmlns:a16="http://schemas.microsoft.com/office/drawing/2014/main" id="{0BF99151-C006-4AA5-A42B-3F18C021CFF3}"/>
              </a:ext>
            </a:extLst>
          </p:cNvPr>
          <p:cNvSpPr txBox="1"/>
          <p:nvPr/>
        </p:nvSpPr>
        <p:spPr>
          <a:xfrm>
            <a:off x="5929326" y="2182379"/>
            <a:ext cx="5643029" cy="2585323"/>
          </a:xfrm>
          <a:prstGeom prst="rect">
            <a:avLst/>
          </a:prstGeom>
          <a:noFill/>
        </p:spPr>
        <p:txBody>
          <a:bodyPr wrap="square" rtlCol="0">
            <a:spAutoFit/>
          </a:bodyPr>
          <a:lstStyle/>
          <a:p>
            <a:pPr marL="285750" indent="-285750">
              <a:buFont typeface="Wingdings" panose="05000000000000000000" pitchFamily="2" charset="2"/>
              <a:buChar char="Ø"/>
            </a:pPr>
            <a:r>
              <a:rPr lang="fr-FR" sz="1600" u="sng" dirty="0"/>
              <a:t>Corrélation entre la circonférence et la longévité</a:t>
            </a:r>
          </a:p>
          <a:p>
            <a:r>
              <a:rPr lang="fr-FR" sz="1600" dirty="0"/>
              <a:t>La p-valeur est strictement supérieure à 5% on accepte l’hypothèse d’absence significative de corrélation entre les deux variables au seuil 0.95. Cette absence contraire au sens commun peut s’expliquer par un échantillon peu représentatif puisque l’on observe que les arbres remarquables. Ce qui peut témoigner aussi de la diversité des arbres remarquables âgés qui ne sont pas seulement caractérisés par une circonférence importante.</a:t>
            </a:r>
            <a:endParaRPr lang="fr-FR" dirty="0"/>
          </a:p>
          <a:p>
            <a:endParaRPr lang="fr-FR" dirty="0"/>
          </a:p>
        </p:txBody>
      </p:sp>
    </p:spTree>
    <p:extLst>
      <p:ext uri="{BB962C8B-B14F-4D97-AF65-F5344CB8AC3E}">
        <p14:creationId xmlns:p14="http://schemas.microsoft.com/office/powerpoint/2010/main" val="824514084"/>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2648</TotalTime>
  <Words>4743</Words>
  <Application>Microsoft Office PowerPoint</Application>
  <PresentationFormat>Grand écran</PresentationFormat>
  <Paragraphs>260</Paragraphs>
  <Slides>54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54</vt:i4>
      </vt:variant>
    </vt:vector>
  </HeadingPairs>
  <TitlesOfParts>
    <vt:vector size="60" baseType="lpstr">
      <vt:lpstr>Arial</vt:lpstr>
      <vt:lpstr>Courier New</vt:lpstr>
      <vt:lpstr>Trebuchet MS</vt:lpstr>
      <vt:lpstr>Wingdings</vt:lpstr>
      <vt:lpstr>Wingdings 3</vt:lpstr>
      <vt:lpstr>Facette</vt:lpstr>
      <vt:lpstr>Les Arbres Remarquables</vt:lpstr>
      <vt:lpstr>Présentation PowerPoint</vt:lpstr>
      <vt:lpstr>Présentation PowerPoint</vt:lpstr>
      <vt:lpstr>I. Analyse factorielle de données mixtes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II. Analyses bivariées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III. Data visualization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Arbres Remarquables</dc:title>
  <dc:creator>Phong Jean-Julien</dc:creator>
  <cp:lastModifiedBy>Phong Jean-Julien</cp:lastModifiedBy>
  <cp:revision>194</cp:revision>
  <dcterms:created xsi:type="dcterms:W3CDTF">2021-11-19T18:29:52Z</dcterms:created>
  <dcterms:modified xsi:type="dcterms:W3CDTF">2021-11-26T09:34:36Z</dcterms:modified>
</cp:coreProperties>
</file>